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28"/>
  </p:notesMasterIdLst>
  <p:sldIdLst>
    <p:sldId id="256" r:id="rId2"/>
    <p:sldId id="257" r:id="rId3"/>
    <p:sldId id="258" r:id="rId4"/>
    <p:sldId id="259" r:id="rId5"/>
    <p:sldId id="260" r:id="rId6"/>
    <p:sldId id="275" r:id="rId7"/>
    <p:sldId id="261" r:id="rId8"/>
    <p:sldId id="313" r:id="rId9"/>
    <p:sldId id="264" r:id="rId10"/>
    <p:sldId id="262" r:id="rId11"/>
    <p:sldId id="265" r:id="rId12"/>
    <p:sldId id="266" r:id="rId13"/>
    <p:sldId id="314" r:id="rId14"/>
    <p:sldId id="315" r:id="rId15"/>
    <p:sldId id="267" r:id="rId16"/>
    <p:sldId id="268" r:id="rId17"/>
    <p:sldId id="270" r:id="rId18"/>
    <p:sldId id="279" r:id="rId19"/>
    <p:sldId id="269" r:id="rId20"/>
    <p:sldId id="271" r:id="rId21"/>
    <p:sldId id="272" r:id="rId22"/>
    <p:sldId id="273" r:id="rId23"/>
    <p:sldId id="276" r:id="rId24"/>
    <p:sldId id="282" r:id="rId25"/>
    <p:sldId id="290" r:id="rId26"/>
    <p:sldId id="29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4B44"/>
    <a:srgbClr val="D95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15CB84-0AB4-4788-A7F2-99E217A032DB}">
  <a:tblStyle styleId="{EE15CB84-0AB4-4788-A7F2-99E217A032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24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da3e54895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da3e5489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fa477f6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fa477f6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dfa477f64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dfa477f64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da3e54895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da3e54895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758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da3e54895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da3e54895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54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dfa477f64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dfa477f64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dfa477f64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dfa477f64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dfa477f64_0_5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dfa477f64_0_5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3e68bdbb8d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3e68bdbb8d_0_1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3dfa477f64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3dfa477f64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dfa477f6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dfa477f6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dfa477f64_0_5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dfa477f64_0_5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3e68bdbb8d_0_3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3e68bdbb8d_0_3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e68bdbb8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e68bdbb8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3e68bdbb8d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3e68bdbb8d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e68bdbb8d_0_1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e68bdbb8d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e68bdbb8d_0_3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3e68bdbb8d_0_3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3e68bdbb8d_0_3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3e68bdbb8d_0_3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da3e548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da3e548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da3e5489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da3e5489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da3e5489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da3e5489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46702f33c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46702f33c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3da3e54895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3da3e54895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59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dfa477f6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dfa477f6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5143500"/>
          </a:xfrm>
          <a:prstGeom prst="rect">
            <a:avLst/>
          </a:prstGeom>
          <a:gradFill>
            <a:gsLst>
              <a:gs pos="0">
                <a:srgbClr val="323A42">
                  <a:alpha val="23137"/>
                </a:srgbClr>
              </a:gs>
              <a:gs pos="30000">
                <a:srgbClr val="323A42">
                  <a:alpha val="11764"/>
                </a:srgbClr>
              </a:gs>
              <a:gs pos="100000">
                <a:srgbClr val="323A4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0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082625" y="1685700"/>
            <a:ext cx="4673700" cy="1987200"/>
          </a:xfrm>
          <a:prstGeom prst="rect">
            <a:avLst/>
          </a:prstGeom>
          <a:effectLst>
            <a:outerShdw blurRad="300038" algn="bl" rotWithShape="0">
              <a:schemeClr val="dk1">
                <a:alpha val="90000"/>
              </a:schemeClr>
            </a:outerShdw>
          </a:effectLst>
        </p:spPr>
        <p:txBody>
          <a:bodyPr spcFirstLastPara="1" wrap="square" lIns="91425" tIns="91425" rIns="91425" bIns="91425" anchor="ctr" anchorCtr="0">
            <a:noAutofit/>
          </a:bodyPr>
          <a:lstStyle>
            <a:lvl1pPr lvl="0" algn="ctr">
              <a:lnSpc>
                <a:spcPct val="75000"/>
              </a:lnSpc>
              <a:spcBef>
                <a:spcPts val="0"/>
              </a:spcBef>
              <a:spcAft>
                <a:spcPts val="0"/>
              </a:spcAft>
              <a:buClr>
                <a:schemeClr val="dk1"/>
              </a:buClr>
              <a:buSzPts val="5200"/>
              <a:buNone/>
              <a:defRPr sz="6500" b="0">
                <a:solidFill>
                  <a:schemeClr val="accent2"/>
                </a:solidFill>
                <a:latin typeface="Fraunces Medium"/>
                <a:ea typeface="Fraunces Medium"/>
                <a:cs typeface="Fraunces Medium"/>
                <a:sym typeface="Fraunce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935475" y="500650"/>
            <a:ext cx="3414300" cy="1014900"/>
          </a:xfrm>
          <a:prstGeom prst="rect">
            <a:avLst/>
          </a:prstGeom>
          <a:solidFill>
            <a:schemeClr val="accent2"/>
          </a:solidFill>
        </p:spPr>
        <p:txBody>
          <a:bodyPr spcFirstLastPara="1" wrap="square" lIns="91425" tIns="91425" rIns="91425" bIns="91425" anchor="b" anchorCtr="0">
            <a:noAutofit/>
          </a:bodyPr>
          <a:lstStyle>
            <a:lvl1pPr lvl="0" algn="ctr">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9"/>
        <p:cNvGrpSpPr/>
        <p:nvPr/>
      </p:nvGrpSpPr>
      <p:grpSpPr>
        <a:xfrm>
          <a:off x="0" y="0"/>
          <a:ext cx="0" cy="0"/>
          <a:chOff x="0" y="0"/>
          <a:chExt cx="0" cy="0"/>
        </a:xfrm>
      </p:grpSpPr>
      <p:sp>
        <p:nvSpPr>
          <p:cNvPr id="70" name="Google Shape;70;p15"/>
          <p:cNvSpPr txBox="1">
            <a:spLocks noGrp="1"/>
          </p:cNvSpPr>
          <p:nvPr>
            <p:ph type="title" hasCustomPrompt="1"/>
          </p:nvPr>
        </p:nvSpPr>
        <p:spPr>
          <a:xfrm>
            <a:off x="7582210" y="539375"/>
            <a:ext cx="848400" cy="73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000">
                <a:solidFill>
                  <a:schemeClr val="accent2"/>
                </a:solidFill>
                <a:latin typeface="Work Sans Medium"/>
                <a:ea typeface="Work Sans Medium"/>
                <a:cs typeface="Work Sans Medium"/>
                <a:sym typeface="Work Sa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15"/>
          <p:cNvSpPr txBox="1">
            <a:spLocks noGrp="1"/>
          </p:cNvSpPr>
          <p:nvPr>
            <p:ph type="ctrTitle" idx="2"/>
          </p:nvPr>
        </p:nvSpPr>
        <p:spPr>
          <a:xfrm>
            <a:off x="713350" y="1989650"/>
            <a:ext cx="4850400" cy="732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5"/>
          <p:cNvSpPr txBox="1">
            <a:spLocks noGrp="1"/>
          </p:cNvSpPr>
          <p:nvPr>
            <p:ph type="subTitle" idx="1"/>
          </p:nvPr>
        </p:nvSpPr>
        <p:spPr>
          <a:xfrm>
            <a:off x="713360" y="3956111"/>
            <a:ext cx="2856600" cy="6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solidFill>
          <a:schemeClr val="dk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hasCustomPrompt="1"/>
          </p:nvPr>
        </p:nvSpPr>
        <p:spPr>
          <a:xfrm>
            <a:off x="1998300" y="708300"/>
            <a:ext cx="1576800" cy="1026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6000"/>
              <a:buNone/>
              <a:defRPr sz="8500">
                <a:solidFill>
                  <a:schemeClr val="accent2"/>
                </a:solidFill>
                <a:latin typeface="Work Sans Medium"/>
                <a:ea typeface="Work Sans Medium"/>
                <a:cs typeface="Work Sans Medium"/>
                <a:sym typeface="Work Sans Medium"/>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75" name="Google Shape;75;p16"/>
          <p:cNvSpPr txBox="1">
            <a:spLocks noGrp="1"/>
          </p:cNvSpPr>
          <p:nvPr>
            <p:ph type="ctrTitle" idx="2"/>
          </p:nvPr>
        </p:nvSpPr>
        <p:spPr>
          <a:xfrm>
            <a:off x="3575100" y="754250"/>
            <a:ext cx="35706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Clr>
                <a:schemeClr val="accent2"/>
              </a:buClr>
              <a:buSzPts val="5200"/>
              <a:buNone/>
              <a:defRPr b="0">
                <a:solidFill>
                  <a:schemeClr val="accent2"/>
                </a:solidFill>
                <a:latin typeface="Fraunces Medium"/>
                <a:ea typeface="Fraunces Medium"/>
                <a:cs typeface="Fraunces Medium"/>
                <a:sym typeface="Fraunces Medium"/>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76" name="Google Shape;76;p16"/>
          <p:cNvSpPr txBox="1">
            <a:spLocks noGrp="1"/>
          </p:cNvSpPr>
          <p:nvPr>
            <p:ph type="subTitle" idx="1"/>
          </p:nvPr>
        </p:nvSpPr>
        <p:spPr>
          <a:xfrm>
            <a:off x="3167000" y="1671189"/>
            <a:ext cx="2856600" cy="635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600">
                <a:solidFill>
                  <a:schemeClr val="accent2"/>
                </a:solidFill>
              </a:defRPr>
            </a:lvl1pPr>
            <a:lvl2pPr lvl="1" rtl="0">
              <a:lnSpc>
                <a:spcPct val="100000"/>
              </a:lnSpc>
              <a:spcBef>
                <a:spcPts val="0"/>
              </a:spcBef>
              <a:spcAft>
                <a:spcPts val="0"/>
              </a:spcAft>
              <a:buClr>
                <a:schemeClr val="accent2"/>
              </a:buClr>
              <a:buSzPts val="1400"/>
              <a:buNone/>
              <a:defRPr>
                <a:solidFill>
                  <a:schemeClr val="accent2"/>
                </a:solidFill>
              </a:defRPr>
            </a:lvl2pPr>
            <a:lvl3pPr lvl="2" rtl="0">
              <a:lnSpc>
                <a:spcPct val="100000"/>
              </a:lnSpc>
              <a:spcBef>
                <a:spcPts val="0"/>
              </a:spcBef>
              <a:spcAft>
                <a:spcPts val="0"/>
              </a:spcAft>
              <a:buClr>
                <a:schemeClr val="accent2"/>
              </a:buClr>
              <a:buSzPts val="1400"/>
              <a:buNone/>
              <a:defRPr>
                <a:solidFill>
                  <a:schemeClr val="accent2"/>
                </a:solidFill>
              </a:defRPr>
            </a:lvl3pPr>
            <a:lvl4pPr lvl="3" rtl="0">
              <a:lnSpc>
                <a:spcPct val="100000"/>
              </a:lnSpc>
              <a:spcBef>
                <a:spcPts val="0"/>
              </a:spcBef>
              <a:spcAft>
                <a:spcPts val="0"/>
              </a:spcAft>
              <a:buClr>
                <a:schemeClr val="accent2"/>
              </a:buClr>
              <a:buSzPts val="1400"/>
              <a:buNone/>
              <a:defRPr>
                <a:solidFill>
                  <a:schemeClr val="accent2"/>
                </a:solidFill>
              </a:defRPr>
            </a:lvl4pPr>
            <a:lvl5pPr lvl="4" rtl="0">
              <a:lnSpc>
                <a:spcPct val="100000"/>
              </a:lnSpc>
              <a:spcBef>
                <a:spcPts val="0"/>
              </a:spcBef>
              <a:spcAft>
                <a:spcPts val="0"/>
              </a:spcAft>
              <a:buClr>
                <a:schemeClr val="accent2"/>
              </a:buClr>
              <a:buSzPts val="1400"/>
              <a:buNone/>
              <a:defRPr>
                <a:solidFill>
                  <a:schemeClr val="accent2"/>
                </a:solidFill>
              </a:defRPr>
            </a:lvl5pPr>
            <a:lvl6pPr lvl="5" rtl="0">
              <a:lnSpc>
                <a:spcPct val="100000"/>
              </a:lnSpc>
              <a:spcBef>
                <a:spcPts val="0"/>
              </a:spcBef>
              <a:spcAft>
                <a:spcPts val="0"/>
              </a:spcAft>
              <a:buClr>
                <a:schemeClr val="accent2"/>
              </a:buClr>
              <a:buSzPts val="1400"/>
              <a:buNone/>
              <a:defRPr>
                <a:solidFill>
                  <a:schemeClr val="accent2"/>
                </a:solidFill>
              </a:defRPr>
            </a:lvl6pPr>
            <a:lvl7pPr lvl="6" rtl="0">
              <a:lnSpc>
                <a:spcPct val="100000"/>
              </a:lnSpc>
              <a:spcBef>
                <a:spcPts val="0"/>
              </a:spcBef>
              <a:spcAft>
                <a:spcPts val="0"/>
              </a:spcAft>
              <a:buClr>
                <a:schemeClr val="accent2"/>
              </a:buClr>
              <a:buSzPts val="1400"/>
              <a:buNone/>
              <a:defRPr>
                <a:solidFill>
                  <a:schemeClr val="accent2"/>
                </a:solidFill>
              </a:defRPr>
            </a:lvl7pPr>
            <a:lvl8pPr lvl="7" rtl="0">
              <a:lnSpc>
                <a:spcPct val="100000"/>
              </a:lnSpc>
              <a:spcBef>
                <a:spcPts val="0"/>
              </a:spcBef>
              <a:spcAft>
                <a:spcPts val="0"/>
              </a:spcAft>
              <a:buClr>
                <a:schemeClr val="accent2"/>
              </a:buClr>
              <a:buSzPts val="1400"/>
              <a:buNone/>
              <a:defRPr>
                <a:solidFill>
                  <a:schemeClr val="accent2"/>
                </a:solidFill>
              </a:defRPr>
            </a:lvl8pPr>
            <a:lvl9pPr lvl="8" rtl="0">
              <a:lnSpc>
                <a:spcPct val="100000"/>
              </a:lnSpc>
              <a:spcBef>
                <a:spcPts val="0"/>
              </a:spcBef>
              <a:spcAft>
                <a:spcPts val="0"/>
              </a:spcAft>
              <a:buClr>
                <a:schemeClr val="accent2"/>
              </a:buClr>
              <a:buSzPts val="1400"/>
              <a:buNone/>
              <a:defRPr>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5"/>
        <p:cNvGrpSpPr/>
        <p:nvPr/>
      </p:nvGrpSpPr>
      <p:grpSpPr>
        <a:xfrm>
          <a:off x="0" y="0"/>
          <a:ext cx="0" cy="0"/>
          <a:chOff x="0" y="0"/>
          <a:chExt cx="0" cy="0"/>
        </a:xfrm>
      </p:grpSpPr>
      <p:sp>
        <p:nvSpPr>
          <p:cNvPr id="86" name="Google Shape;86;p19"/>
          <p:cNvSpPr txBox="1">
            <a:spLocks noGrp="1"/>
          </p:cNvSpPr>
          <p:nvPr>
            <p:ph type="subTitle" idx="1"/>
          </p:nvPr>
        </p:nvSpPr>
        <p:spPr>
          <a:xfrm>
            <a:off x="5195450" y="1431525"/>
            <a:ext cx="3235200" cy="16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87" name="Google Shape;87;p19"/>
          <p:cNvSpPr txBox="1">
            <a:spLocks noGrp="1"/>
          </p:cNvSpPr>
          <p:nvPr>
            <p:ph type="subTitle" idx="2"/>
          </p:nvPr>
        </p:nvSpPr>
        <p:spPr>
          <a:xfrm>
            <a:off x="5195450" y="3241575"/>
            <a:ext cx="3105900" cy="4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5191725" y="1010148"/>
            <a:ext cx="32388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20"/>
          <p:cNvSpPr txBox="1">
            <a:spLocks noGrp="1"/>
          </p:cNvSpPr>
          <p:nvPr>
            <p:ph type="subTitle" idx="1"/>
          </p:nvPr>
        </p:nvSpPr>
        <p:spPr>
          <a:xfrm>
            <a:off x="5191725" y="2529238"/>
            <a:ext cx="3238800" cy="160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91"/>
        <p:cNvGrpSpPr/>
        <p:nvPr/>
      </p:nvGrpSpPr>
      <p:grpSpPr>
        <a:xfrm>
          <a:off x="0" y="0"/>
          <a:ext cx="0" cy="0"/>
          <a:chOff x="0" y="0"/>
          <a:chExt cx="0" cy="0"/>
        </a:xfrm>
      </p:grpSpPr>
      <p:sp>
        <p:nvSpPr>
          <p:cNvPr id="92" name="Google Shape;92;p21"/>
          <p:cNvSpPr txBox="1">
            <a:spLocks noGrp="1"/>
          </p:cNvSpPr>
          <p:nvPr>
            <p:ph type="ctrTitle"/>
          </p:nvPr>
        </p:nvSpPr>
        <p:spPr>
          <a:xfrm>
            <a:off x="713350" y="1119350"/>
            <a:ext cx="27534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3" name="Google Shape;93;p21"/>
          <p:cNvSpPr txBox="1">
            <a:spLocks noGrp="1"/>
          </p:cNvSpPr>
          <p:nvPr>
            <p:ph type="subTitle" idx="1"/>
          </p:nvPr>
        </p:nvSpPr>
        <p:spPr>
          <a:xfrm>
            <a:off x="713350" y="2638438"/>
            <a:ext cx="2753400" cy="138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4"/>
        <p:cNvGrpSpPr/>
        <p:nvPr/>
      </p:nvGrpSpPr>
      <p:grpSpPr>
        <a:xfrm>
          <a:off x="0" y="0"/>
          <a:ext cx="0" cy="0"/>
          <a:chOff x="0" y="0"/>
          <a:chExt cx="0" cy="0"/>
        </a:xfrm>
      </p:grpSpPr>
      <p:sp>
        <p:nvSpPr>
          <p:cNvPr id="95" name="Google Shape;95;p22"/>
          <p:cNvSpPr txBox="1">
            <a:spLocks noGrp="1"/>
          </p:cNvSpPr>
          <p:nvPr>
            <p:ph type="subTitle" idx="1"/>
          </p:nvPr>
        </p:nvSpPr>
        <p:spPr>
          <a:xfrm>
            <a:off x="5292675" y="998000"/>
            <a:ext cx="2708400" cy="96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22"/>
          <p:cNvSpPr txBox="1">
            <a:spLocks noGrp="1"/>
          </p:cNvSpPr>
          <p:nvPr>
            <p:ph type="subTitle" idx="2"/>
          </p:nvPr>
        </p:nvSpPr>
        <p:spPr>
          <a:xfrm>
            <a:off x="5292675" y="709775"/>
            <a:ext cx="27084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97" name="Google Shape;97;p22"/>
          <p:cNvSpPr txBox="1">
            <a:spLocks noGrp="1"/>
          </p:cNvSpPr>
          <p:nvPr>
            <p:ph type="subTitle" idx="3"/>
          </p:nvPr>
        </p:nvSpPr>
        <p:spPr>
          <a:xfrm>
            <a:off x="5292675" y="3477451"/>
            <a:ext cx="2708400" cy="96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8" name="Google Shape;98;p22"/>
          <p:cNvSpPr txBox="1">
            <a:spLocks noGrp="1"/>
          </p:cNvSpPr>
          <p:nvPr>
            <p:ph type="subTitle" idx="4"/>
          </p:nvPr>
        </p:nvSpPr>
        <p:spPr>
          <a:xfrm>
            <a:off x="5292675" y="3189226"/>
            <a:ext cx="27084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9"/>
        <p:cNvGrpSpPr/>
        <p:nvPr/>
      </p:nvGrpSpPr>
      <p:grpSpPr>
        <a:xfrm>
          <a:off x="0" y="0"/>
          <a:ext cx="0" cy="0"/>
          <a:chOff x="0" y="0"/>
          <a:chExt cx="0" cy="0"/>
        </a:xfrm>
      </p:grpSpPr>
      <p:sp>
        <p:nvSpPr>
          <p:cNvPr id="100" name="Google Shape;100;p23"/>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5200"/>
              <a:buNone/>
              <a:defRPr sz="3600" b="0">
                <a:solidFill>
                  <a:schemeClr val="dk1"/>
                </a:solidFill>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3"/>
          <p:cNvSpPr txBox="1">
            <a:spLocks noGrp="1"/>
          </p:cNvSpPr>
          <p:nvPr>
            <p:ph type="subTitle" idx="1"/>
          </p:nvPr>
        </p:nvSpPr>
        <p:spPr>
          <a:xfrm>
            <a:off x="929575" y="3431227"/>
            <a:ext cx="1999800" cy="101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23"/>
          <p:cNvSpPr txBox="1">
            <a:spLocks noGrp="1"/>
          </p:cNvSpPr>
          <p:nvPr>
            <p:ph type="subTitle" idx="2"/>
          </p:nvPr>
        </p:nvSpPr>
        <p:spPr>
          <a:xfrm>
            <a:off x="929576" y="3143000"/>
            <a:ext cx="19998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03" name="Google Shape;103;p23"/>
          <p:cNvSpPr txBox="1">
            <a:spLocks noGrp="1"/>
          </p:cNvSpPr>
          <p:nvPr>
            <p:ph type="subTitle" idx="3"/>
          </p:nvPr>
        </p:nvSpPr>
        <p:spPr>
          <a:xfrm>
            <a:off x="3572250" y="3431227"/>
            <a:ext cx="1999800" cy="101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23"/>
          <p:cNvSpPr txBox="1">
            <a:spLocks noGrp="1"/>
          </p:cNvSpPr>
          <p:nvPr>
            <p:ph type="subTitle" idx="4"/>
          </p:nvPr>
        </p:nvSpPr>
        <p:spPr>
          <a:xfrm>
            <a:off x="3572251" y="3143000"/>
            <a:ext cx="19998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05" name="Google Shape;105;p23"/>
          <p:cNvSpPr txBox="1">
            <a:spLocks noGrp="1"/>
          </p:cNvSpPr>
          <p:nvPr>
            <p:ph type="subTitle" idx="5"/>
          </p:nvPr>
        </p:nvSpPr>
        <p:spPr>
          <a:xfrm>
            <a:off x="6214925" y="3431227"/>
            <a:ext cx="1999800" cy="101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subTitle" idx="6"/>
          </p:nvPr>
        </p:nvSpPr>
        <p:spPr>
          <a:xfrm>
            <a:off x="6214926" y="3143000"/>
            <a:ext cx="19998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2">
    <p:spTree>
      <p:nvGrpSpPr>
        <p:cNvPr id="1" name="Shape 107"/>
        <p:cNvGrpSpPr/>
        <p:nvPr/>
      </p:nvGrpSpPr>
      <p:grpSpPr>
        <a:xfrm>
          <a:off x="0" y="0"/>
          <a:ext cx="0" cy="0"/>
          <a:chOff x="0" y="0"/>
          <a:chExt cx="0" cy="0"/>
        </a:xfrm>
      </p:grpSpPr>
      <p:sp>
        <p:nvSpPr>
          <p:cNvPr id="108" name="Google Shape;108;p24"/>
          <p:cNvSpPr txBox="1">
            <a:spLocks noGrp="1"/>
          </p:cNvSpPr>
          <p:nvPr>
            <p:ph type="ctrTitle"/>
          </p:nvPr>
        </p:nvSpPr>
        <p:spPr>
          <a:xfrm>
            <a:off x="5484550" y="900225"/>
            <a:ext cx="23274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 name="Google Shape;109;p24"/>
          <p:cNvSpPr txBox="1">
            <a:spLocks noGrp="1"/>
          </p:cNvSpPr>
          <p:nvPr>
            <p:ph type="subTitle" idx="1"/>
          </p:nvPr>
        </p:nvSpPr>
        <p:spPr>
          <a:xfrm>
            <a:off x="1126900" y="3167293"/>
            <a:ext cx="18006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24"/>
          <p:cNvSpPr txBox="1">
            <a:spLocks noGrp="1"/>
          </p:cNvSpPr>
          <p:nvPr>
            <p:ph type="subTitle" idx="2"/>
          </p:nvPr>
        </p:nvSpPr>
        <p:spPr>
          <a:xfrm>
            <a:off x="1126900" y="2879075"/>
            <a:ext cx="18006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11" name="Google Shape;111;p24"/>
          <p:cNvSpPr txBox="1">
            <a:spLocks noGrp="1"/>
          </p:cNvSpPr>
          <p:nvPr>
            <p:ph type="subTitle" idx="3"/>
          </p:nvPr>
        </p:nvSpPr>
        <p:spPr>
          <a:xfrm>
            <a:off x="3362350" y="3167293"/>
            <a:ext cx="18006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24"/>
          <p:cNvSpPr txBox="1">
            <a:spLocks noGrp="1"/>
          </p:cNvSpPr>
          <p:nvPr>
            <p:ph type="subTitle" idx="4"/>
          </p:nvPr>
        </p:nvSpPr>
        <p:spPr>
          <a:xfrm>
            <a:off x="3362350" y="2879075"/>
            <a:ext cx="18006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13" name="Google Shape;113;p24"/>
          <p:cNvSpPr txBox="1">
            <a:spLocks noGrp="1"/>
          </p:cNvSpPr>
          <p:nvPr>
            <p:ph type="subTitle" idx="5"/>
          </p:nvPr>
        </p:nvSpPr>
        <p:spPr>
          <a:xfrm>
            <a:off x="5597800" y="3167293"/>
            <a:ext cx="18006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24"/>
          <p:cNvSpPr txBox="1">
            <a:spLocks noGrp="1"/>
          </p:cNvSpPr>
          <p:nvPr>
            <p:ph type="subTitle" idx="6"/>
          </p:nvPr>
        </p:nvSpPr>
        <p:spPr>
          <a:xfrm>
            <a:off x="5597800" y="2879075"/>
            <a:ext cx="18006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6"/>
        <p:cNvGrpSpPr/>
        <p:nvPr/>
      </p:nvGrpSpPr>
      <p:grpSpPr>
        <a:xfrm>
          <a:off x="0" y="0"/>
          <a:ext cx="0" cy="0"/>
          <a:chOff x="0" y="0"/>
          <a:chExt cx="0" cy="0"/>
        </a:xfrm>
      </p:grpSpPr>
      <p:sp>
        <p:nvSpPr>
          <p:cNvPr id="157" name="Google Shape;157;p29"/>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600"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8" name="Google Shape;158;p29"/>
          <p:cNvSpPr txBox="1">
            <a:spLocks noGrp="1"/>
          </p:cNvSpPr>
          <p:nvPr>
            <p:ph type="subTitle" idx="1"/>
          </p:nvPr>
        </p:nvSpPr>
        <p:spPr>
          <a:xfrm>
            <a:off x="1961663" y="3501250"/>
            <a:ext cx="1999800" cy="81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9" name="Google Shape;159;p29"/>
          <p:cNvSpPr txBox="1">
            <a:spLocks noGrp="1"/>
          </p:cNvSpPr>
          <p:nvPr>
            <p:ph type="subTitle" idx="2"/>
          </p:nvPr>
        </p:nvSpPr>
        <p:spPr>
          <a:xfrm>
            <a:off x="1961663" y="3213025"/>
            <a:ext cx="19998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60" name="Google Shape;160;p29"/>
          <p:cNvSpPr txBox="1">
            <a:spLocks noGrp="1"/>
          </p:cNvSpPr>
          <p:nvPr>
            <p:ph type="subTitle" idx="3"/>
          </p:nvPr>
        </p:nvSpPr>
        <p:spPr>
          <a:xfrm>
            <a:off x="5182838" y="3501250"/>
            <a:ext cx="1999800" cy="81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4"/>
          </p:nvPr>
        </p:nvSpPr>
        <p:spPr>
          <a:xfrm>
            <a:off x="5182838" y="3213025"/>
            <a:ext cx="19998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Medium"/>
                <a:ea typeface="Fraunces Medium"/>
                <a:cs typeface="Fraunces Medium"/>
                <a:sym typeface="Fraunces Medium"/>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162" name="Google Shape;162;p29"/>
          <p:cNvSpPr txBox="1">
            <a:spLocks noGrp="1"/>
          </p:cNvSpPr>
          <p:nvPr>
            <p:ph type="title" idx="5" hasCustomPrompt="1"/>
          </p:nvPr>
        </p:nvSpPr>
        <p:spPr>
          <a:xfrm>
            <a:off x="5182867" y="2296404"/>
            <a:ext cx="1999800" cy="732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000">
                <a:latin typeface="Work Sans Medium"/>
                <a:ea typeface="Work Sans Medium"/>
                <a:cs typeface="Work Sans Medium"/>
                <a:sym typeface="Work Sa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9"/>
          <p:cNvSpPr txBox="1">
            <a:spLocks noGrp="1"/>
          </p:cNvSpPr>
          <p:nvPr>
            <p:ph type="title" idx="6" hasCustomPrompt="1"/>
          </p:nvPr>
        </p:nvSpPr>
        <p:spPr>
          <a:xfrm>
            <a:off x="1961692" y="2296404"/>
            <a:ext cx="1999800" cy="732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000">
                <a:latin typeface="Work Sans Medium"/>
                <a:ea typeface="Work Sans Medium"/>
                <a:cs typeface="Work Sans Medium"/>
                <a:sym typeface="Work Sa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176"/>
        <p:cNvGrpSpPr/>
        <p:nvPr/>
      </p:nvGrpSpPr>
      <p:grpSpPr>
        <a:xfrm>
          <a:off x="0" y="0"/>
          <a:ext cx="0" cy="0"/>
          <a:chOff x="0" y="0"/>
          <a:chExt cx="0" cy="0"/>
        </a:xfrm>
      </p:grpSpPr>
      <p:sp>
        <p:nvSpPr>
          <p:cNvPr id="177" name="Google Shape;177;p31"/>
          <p:cNvSpPr txBox="1">
            <a:spLocks noGrp="1"/>
          </p:cNvSpPr>
          <p:nvPr>
            <p:ph type="ctrTitle"/>
          </p:nvPr>
        </p:nvSpPr>
        <p:spPr>
          <a:xfrm>
            <a:off x="713350" y="759801"/>
            <a:ext cx="3424200" cy="678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sz="4500"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8" name="Google Shape;178;p31"/>
          <p:cNvSpPr txBox="1">
            <a:spLocks noGrp="1"/>
          </p:cNvSpPr>
          <p:nvPr>
            <p:ph type="subTitle" idx="1"/>
          </p:nvPr>
        </p:nvSpPr>
        <p:spPr>
          <a:xfrm>
            <a:off x="713350" y="1772148"/>
            <a:ext cx="3424200" cy="1323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31"/>
          <p:cNvSpPr txBox="1"/>
          <p:nvPr/>
        </p:nvSpPr>
        <p:spPr>
          <a:xfrm>
            <a:off x="713350" y="3825761"/>
            <a:ext cx="6040800" cy="526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dk1"/>
                </a:solidFill>
                <a:latin typeface="Work Sans"/>
                <a:ea typeface="Work Sans"/>
                <a:cs typeface="Work Sans"/>
                <a:sym typeface="Work Sans"/>
              </a:rPr>
              <a:t>CREDITS: This presentation template was created by </a:t>
            </a:r>
            <a:r>
              <a:rPr lang="en" sz="12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Work Sans"/>
                <a:ea typeface="Work Sans"/>
                <a:cs typeface="Work Sans"/>
                <a:sym typeface="Work Sans"/>
              </a:rPr>
              <a:t>, including icons by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Work Sans"/>
                <a:ea typeface="Work Sans"/>
                <a:cs typeface="Work Sans"/>
                <a:sym typeface="Work Sans"/>
              </a:rPr>
              <a:t> </a:t>
            </a:r>
            <a:r>
              <a:rPr lang="en" sz="1200">
                <a:solidFill>
                  <a:schemeClr val="dk1"/>
                </a:solidFill>
                <a:latin typeface="Work Sans"/>
                <a:ea typeface="Work Sans"/>
                <a:cs typeface="Work Sans"/>
                <a:sym typeface="Work Sans"/>
              </a:rPr>
              <a:t>and infographics &amp; images by </a:t>
            </a:r>
            <a:r>
              <a:rPr lang="en" sz="12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Work Sans"/>
              <a:ea typeface="Work Sans"/>
              <a:cs typeface="Work Sans"/>
              <a:sym typeface="Work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1059700" y="1180303"/>
            <a:ext cx="734400" cy="73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000">
                <a:solidFill>
                  <a:schemeClr val="dk1"/>
                </a:solidFill>
                <a:latin typeface="Work Sans Medium"/>
                <a:ea typeface="Work Sans Medium"/>
                <a:cs typeface="Work Sans Medium"/>
                <a:sym typeface="Work Sa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ctrTitle" idx="2"/>
          </p:nvPr>
        </p:nvSpPr>
        <p:spPr>
          <a:xfrm>
            <a:off x="1059700" y="1808988"/>
            <a:ext cx="28566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3"/>
          <p:cNvSpPr txBox="1">
            <a:spLocks noGrp="1"/>
          </p:cNvSpPr>
          <p:nvPr>
            <p:ph type="subTitle" idx="1"/>
          </p:nvPr>
        </p:nvSpPr>
        <p:spPr>
          <a:xfrm>
            <a:off x="1059700" y="3328086"/>
            <a:ext cx="2856600" cy="6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0"/>
        <p:cNvGrpSpPr/>
        <p:nvPr/>
      </p:nvGrpSpPr>
      <p:grpSpPr>
        <a:xfrm>
          <a:off x="0" y="0"/>
          <a:ext cx="0" cy="0"/>
          <a:chOff x="0" y="0"/>
          <a:chExt cx="0" cy="0"/>
        </a:xfrm>
      </p:grpSpPr>
      <p:sp>
        <p:nvSpPr>
          <p:cNvPr id="181" name="Google Shape;181;p32"/>
          <p:cNvSpPr/>
          <p:nvPr/>
        </p:nvSpPr>
        <p:spPr>
          <a:xfrm>
            <a:off x="3044850" y="0"/>
            <a:ext cx="3048000" cy="514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2"/>
        <p:cNvGrpSpPr/>
        <p:nvPr/>
      </p:nvGrpSpPr>
      <p:grpSpPr>
        <a:xfrm>
          <a:off x="0" y="0"/>
          <a:ext cx="0" cy="0"/>
          <a:chOff x="0" y="0"/>
          <a:chExt cx="0" cy="0"/>
        </a:xfrm>
      </p:grpSpPr>
      <p:sp>
        <p:nvSpPr>
          <p:cNvPr id="183" name="Google Shape;183;p33"/>
          <p:cNvSpPr/>
          <p:nvPr/>
        </p:nvSpPr>
        <p:spPr>
          <a:xfrm>
            <a:off x="0" y="3296750"/>
            <a:ext cx="9144000" cy="1846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713375" y="2571900"/>
            <a:ext cx="3858600" cy="203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p:nvPr/>
        </p:nvSpPr>
        <p:spPr>
          <a:xfrm>
            <a:off x="4572000" y="539375"/>
            <a:ext cx="3858600" cy="203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1097050" y="3145625"/>
            <a:ext cx="3091200" cy="1173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a:solidFill>
                  <a:schemeClr val="accent2"/>
                </a:solidFill>
              </a:defRPr>
            </a:lvl1pPr>
            <a:lvl2pPr lvl="1" rtl="0">
              <a:lnSpc>
                <a:spcPct val="100000"/>
              </a:lnSpc>
              <a:spcBef>
                <a:spcPts val="0"/>
              </a:spcBef>
              <a:spcAft>
                <a:spcPts val="0"/>
              </a:spcAft>
              <a:buClr>
                <a:schemeClr val="accent2"/>
              </a:buClr>
              <a:buSzPts val="1400"/>
              <a:buNone/>
              <a:defRPr>
                <a:solidFill>
                  <a:schemeClr val="accent2"/>
                </a:solidFill>
              </a:defRPr>
            </a:lvl2pPr>
            <a:lvl3pPr lvl="2" rtl="0">
              <a:lnSpc>
                <a:spcPct val="100000"/>
              </a:lnSpc>
              <a:spcBef>
                <a:spcPts val="0"/>
              </a:spcBef>
              <a:spcAft>
                <a:spcPts val="0"/>
              </a:spcAft>
              <a:buClr>
                <a:schemeClr val="accent2"/>
              </a:buClr>
              <a:buSzPts val="1400"/>
              <a:buNone/>
              <a:defRPr>
                <a:solidFill>
                  <a:schemeClr val="accent2"/>
                </a:solidFill>
              </a:defRPr>
            </a:lvl3pPr>
            <a:lvl4pPr lvl="3" rtl="0">
              <a:lnSpc>
                <a:spcPct val="100000"/>
              </a:lnSpc>
              <a:spcBef>
                <a:spcPts val="0"/>
              </a:spcBef>
              <a:spcAft>
                <a:spcPts val="0"/>
              </a:spcAft>
              <a:buClr>
                <a:schemeClr val="accent2"/>
              </a:buClr>
              <a:buSzPts val="1400"/>
              <a:buNone/>
              <a:defRPr>
                <a:solidFill>
                  <a:schemeClr val="accent2"/>
                </a:solidFill>
              </a:defRPr>
            </a:lvl4pPr>
            <a:lvl5pPr lvl="4" rtl="0">
              <a:lnSpc>
                <a:spcPct val="100000"/>
              </a:lnSpc>
              <a:spcBef>
                <a:spcPts val="0"/>
              </a:spcBef>
              <a:spcAft>
                <a:spcPts val="0"/>
              </a:spcAft>
              <a:buClr>
                <a:schemeClr val="accent2"/>
              </a:buClr>
              <a:buSzPts val="1400"/>
              <a:buNone/>
              <a:defRPr>
                <a:solidFill>
                  <a:schemeClr val="accent2"/>
                </a:solidFill>
              </a:defRPr>
            </a:lvl5pPr>
            <a:lvl6pPr lvl="5" rtl="0">
              <a:lnSpc>
                <a:spcPct val="100000"/>
              </a:lnSpc>
              <a:spcBef>
                <a:spcPts val="0"/>
              </a:spcBef>
              <a:spcAft>
                <a:spcPts val="0"/>
              </a:spcAft>
              <a:buClr>
                <a:schemeClr val="accent2"/>
              </a:buClr>
              <a:buSzPts val="1400"/>
              <a:buNone/>
              <a:defRPr>
                <a:solidFill>
                  <a:schemeClr val="accent2"/>
                </a:solidFill>
              </a:defRPr>
            </a:lvl6pPr>
            <a:lvl7pPr lvl="6" rtl="0">
              <a:lnSpc>
                <a:spcPct val="100000"/>
              </a:lnSpc>
              <a:spcBef>
                <a:spcPts val="0"/>
              </a:spcBef>
              <a:spcAft>
                <a:spcPts val="0"/>
              </a:spcAft>
              <a:buClr>
                <a:schemeClr val="accent2"/>
              </a:buClr>
              <a:buSzPts val="1400"/>
              <a:buNone/>
              <a:defRPr>
                <a:solidFill>
                  <a:schemeClr val="accent2"/>
                </a:solidFill>
              </a:defRPr>
            </a:lvl7pPr>
            <a:lvl8pPr lvl="7" rtl="0">
              <a:lnSpc>
                <a:spcPct val="100000"/>
              </a:lnSpc>
              <a:spcBef>
                <a:spcPts val="0"/>
              </a:spcBef>
              <a:spcAft>
                <a:spcPts val="0"/>
              </a:spcAft>
              <a:buClr>
                <a:schemeClr val="accent2"/>
              </a:buClr>
              <a:buSzPts val="1400"/>
              <a:buNone/>
              <a:defRPr>
                <a:solidFill>
                  <a:schemeClr val="accent2"/>
                </a:solidFill>
              </a:defRPr>
            </a:lvl8pPr>
            <a:lvl9pPr lvl="8"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24" name="Google Shape;24;p5"/>
          <p:cNvSpPr txBox="1">
            <a:spLocks noGrp="1"/>
          </p:cNvSpPr>
          <p:nvPr>
            <p:ph type="subTitle" idx="2"/>
          </p:nvPr>
        </p:nvSpPr>
        <p:spPr>
          <a:xfrm>
            <a:off x="1097050" y="2857400"/>
            <a:ext cx="30912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Fraunces"/>
              <a:buNone/>
              <a:defRPr sz="2000">
                <a:solidFill>
                  <a:schemeClr val="accent2"/>
                </a:solidFill>
                <a:latin typeface="Fraunces Medium"/>
                <a:ea typeface="Fraunces Medium"/>
                <a:cs typeface="Fraunces Medium"/>
                <a:sym typeface="Fraunces Medium"/>
              </a:defRPr>
            </a:lvl1pPr>
            <a:lvl2pPr lvl="1"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2pPr>
            <a:lvl3pPr lvl="2"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3pPr>
            <a:lvl4pPr lvl="3"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4pPr>
            <a:lvl5pPr lvl="4"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5pPr>
            <a:lvl6pPr lvl="5"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6pPr>
            <a:lvl7pPr lvl="6"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7pPr>
            <a:lvl8pPr lvl="7"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8pPr>
            <a:lvl9pPr lvl="8"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9pPr>
          </a:lstStyle>
          <a:p>
            <a:endParaRPr/>
          </a:p>
        </p:txBody>
      </p:sp>
      <p:sp>
        <p:nvSpPr>
          <p:cNvPr id="25" name="Google Shape;25;p5"/>
          <p:cNvSpPr txBox="1">
            <a:spLocks noGrp="1"/>
          </p:cNvSpPr>
          <p:nvPr>
            <p:ph type="subTitle" idx="3"/>
          </p:nvPr>
        </p:nvSpPr>
        <p:spPr>
          <a:xfrm>
            <a:off x="4955700" y="1113075"/>
            <a:ext cx="3091200" cy="1173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a:solidFill>
                  <a:schemeClr val="accent2"/>
                </a:solidFill>
              </a:defRPr>
            </a:lvl1pPr>
            <a:lvl2pPr lvl="1" rtl="0">
              <a:lnSpc>
                <a:spcPct val="100000"/>
              </a:lnSpc>
              <a:spcBef>
                <a:spcPts val="0"/>
              </a:spcBef>
              <a:spcAft>
                <a:spcPts val="0"/>
              </a:spcAft>
              <a:buClr>
                <a:schemeClr val="accent2"/>
              </a:buClr>
              <a:buSzPts val="1400"/>
              <a:buNone/>
              <a:defRPr>
                <a:solidFill>
                  <a:schemeClr val="accent2"/>
                </a:solidFill>
              </a:defRPr>
            </a:lvl2pPr>
            <a:lvl3pPr lvl="2" rtl="0">
              <a:lnSpc>
                <a:spcPct val="100000"/>
              </a:lnSpc>
              <a:spcBef>
                <a:spcPts val="0"/>
              </a:spcBef>
              <a:spcAft>
                <a:spcPts val="0"/>
              </a:spcAft>
              <a:buClr>
                <a:schemeClr val="accent2"/>
              </a:buClr>
              <a:buSzPts val="1400"/>
              <a:buNone/>
              <a:defRPr>
                <a:solidFill>
                  <a:schemeClr val="accent2"/>
                </a:solidFill>
              </a:defRPr>
            </a:lvl3pPr>
            <a:lvl4pPr lvl="3" rtl="0">
              <a:lnSpc>
                <a:spcPct val="100000"/>
              </a:lnSpc>
              <a:spcBef>
                <a:spcPts val="0"/>
              </a:spcBef>
              <a:spcAft>
                <a:spcPts val="0"/>
              </a:spcAft>
              <a:buClr>
                <a:schemeClr val="accent2"/>
              </a:buClr>
              <a:buSzPts val="1400"/>
              <a:buNone/>
              <a:defRPr>
                <a:solidFill>
                  <a:schemeClr val="accent2"/>
                </a:solidFill>
              </a:defRPr>
            </a:lvl4pPr>
            <a:lvl5pPr lvl="4" rtl="0">
              <a:lnSpc>
                <a:spcPct val="100000"/>
              </a:lnSpc>
              <a:spcBef>
                <a:spcPts val="0"/>
              </a:spcBef>
              <a:spcAft>
                <a:spcPts val="0"/>
              </a:spcAft>
              <a:buClr>
                <a:schemeClr val="accent2"/>
              </a:buClr>
              <a:buSzPts val="1400"/>
              <a:buNone/>
              <a:defRPr>
                <a:solidFill>
                  <a:schemeClr val="accent2"/>
                </a:solidFill>
              </a:defRPr>
            </a:lvl5pPr>
            <a:lvl6pPr lvl="5" rtl="0">
              <a:lnSpc>
                <a:spcPct val="100000"/>
              </a:lnSpc>
              <a:spcBef>
                <a:spcPts val="0"/>
              </a:spcBef>
              <a:spcAft>
                <a:spcPts val="0"/>
              </a:spcAft>
              <a:buClr>
                <a:schemeClr val="accent2"/>
              </a:buClr>
              <a:buSzPts val="1400"/>
              <a:buNone/>
              <a:defRPr>
                <a:solidFill>
                  <a:schemeClr val="accent2"/>
                </a:solidFill>
              </a:defRPr>
            </a:lvl6pPr>
            <a:lvl7pPr lvl="6" rtl="0">
              <a:lnSpc>
                <a:spcPct val="100000"/>
              </a:lnSpc>
              <a:spcBef>
                <a:spcPts val="0"/>
              </a:spcBef>
              <a:spcAft>
                <a:spcPts val="0"/>
              </a:spcAft>
              <a:buClr>
                <a:schemeClr val="accent2"/>
              </a:buClr>
              <a:buSzPts val="1400"/>
              <a:buNone/>
              <a:defRPr>
                <a:solidFill>
                  <a:schemeClr val="accent2"/>
                </a:solidFill>
              </a:defRPr>
            </a:lvl7pPr>
            <a:lvl8pPr lvl="7" rtl="0">
              <a:lnSpc>
                <a:spcPct val="100000"/>
              </a:lnSpc>
              <a:spcBef>
                <a:spcPts val="0"/>
              </a:spcBef>
              <a:spcAft>
                <a:spcPts val="0"/>
              </a:spcAft>
              <a:buClr>
                <a:schemeClr val="accent2"/>
              </a:buClr>
              <a:buSzPts val="1400"/>
              <a:buNone/>
              <a:defRPr>
                <a:solidFill>
                  <a:schemeClr val="accent2"/>
                </a:solidFill>
              </a:defRPr>
            </a:lvl8pPr>
            <a:lvl9pPr lvl="8"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26" name="Google Shape;26;p5"/>
          <p:cNvSpPr txBox="1">
            <a:spLocks noGrp="1"/>
          </p:cNvSpPr>
          <p:nvPr>
            <p:ph type="subTitle" idx="4"/>
          </p:nvPr>
        </p:nvSpPr>
        <p:spPr>
          <a:xfrm>
            <a:off x="4955700" y="824850"/>
            <a:ext cx="30912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Fraunces"/>
              <a:buNone/>
              <a:defRPr sz="2000">
                <a:solidFill>
                  <a:schemeClr val="accent2"/>
                </a:solidFill>
                <a:latin typeface="Fraunces Medium"/>
                <a:ea typeface="Fraunces Medium"/>
                <a:cs typeface="Fraunces Medium"/>
                <a:sym typeface="Fraunces Medium"/>
              </a:defRPr>
            </a:lvl1pPr>
            <a:lvl2pPr lvl="1"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2pPr>
            <a:lvl3pPr lvl="2"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3pPr>
            <a:lvl4pPr lvl="3"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4pPr>
            <a:lvl5pPr lvl="4"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5pPr>
            <a:lvl6pPr lvl="5"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6pPr>
            <a:lvl7pPr lvl="6"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7pPr>
            <a:lvl8pPr lvl="7"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8pPr>
            <a:lvl9pPr lvl="8" rtl="0">
              <a:lnSpc>
                <a:spcPct val="100000"/>
              </a:lnSpc>
              <a:spcBef>
                <a:spcPts val="0"/>
              </a:spcBef>
              <a:spcAft>
                <a:spcPts val="0"/>
              </a:spcAft>
              <a:buClr>
                <a:schemeClr val="accent2"/>
              </a:buClr>
              <a:buSzPts val="2400"/>
              <a:buFont typeface="Fraunces"/>
              <a:buNone/>
              <a:defRPr sz="2400">
                <a:solidFill>
                  <a:schemeClr val="accent2"/>
                </a:solidFill>
                <a:latin typeface="Fraunces"/>
                <a:ea typeface="Fraunces"/>
                <a:cs typeface="Fraunces"/>
                <a:sym typeface="Fraunce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5200"/>
              <a:buNone/>
              <a:defRPr sz="3600" b="0">
                <a:solidFill>
                  <a:schemeClr val="dk1"/>
                </a:solidFill>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3185175" y="1845438"/>
            <a:ext cx="4982400" cy="2740200"/>
          </a:xfrm>
          <a:prstGeom prst="rect">
            <a:avLst/>
          </a:prstGeom>
          <a:solidFill>
            <a:schemeClr val="dk1"/>
          </a:solidFill>
          <a:effectLst>
            <a:outerShdw blurRad="442913" dist="104775" dir="3840000" algn="bl" rotWithShape="0">
              <a:schemeClr val="dk1">
                <a:alpha val="73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Font typeface="Anaheim"/>
              <a:buChar char="●"/>
              <a:defRPr>
                <a:solidFill>
                  <a:schemeClr val="accent2"/>
                </a:solidFill>
              </a:defRPr>
            </a:lvl1pPr>
            <a:lvl2pPr lvl="1" algn="ctr" rtl="0">
              <a:lnSpc>
                <a:spcPct val="100000"/>
              </a:lnSpc>
              <a:spcBef>
                <a:spcPts val="1600"/>
              </a:spcBef>
              <a:spcAft>
                <a:spcPts val="0"/>
              </a:spcAft>
              <a:buClr>
                <a:schemeClr val="accent2"/>
              </a:buClr>
              <a:buSzPts val="1400"/>
              <a:buFont typeface="Anaheim"/>
              <a:buChar char="○"/>
              <a:defRPr>
                <a:solidFill>
                  <a:schemeClr val="accent2"/>
                </a:solidFill>
              </a:defRPr>
            </a:lvl2pPr>
            <a:lvl3pPr lvl="2" algn="ctr" rtl="0">
              <a:lnSpc>
                <a:spcPct val="100000"/>
              </a:lnSpc>
              <a:spcBef>
                <a:spcPts val="1600"/>
              </a:spcBef>
              <a:spcAft>
                <a:spcPts val="0"/>
              </a:spcAft>
              <a:buClr>
                <a:schemeClr val="accent2"/>
              </a:buClr>
              <a:buSzPts val="1400"/>
              <a:buFont typeface="Anaheim"/>
              <a:buChar char="■"/>
              <a:defRPr>
                <a:solidFill>
                  <a:schemeClr val="accent2"/>
                </a:solidFill>
              </a:defRPr>
            </a:lvl3pPr>
            <a:lvl4pPr lvl="3" algn="ctr" rtl="0">
              <a:lnSpc>
                <a:spcPct val="100000"/>
              </a:lnSpc>
              <a:spcBef>
                <a:spcPts val="1600"/>
              </a:spcBef>
              <a:spcAft>
                <a:spcPts val="0"/>
              </a:spcAft>
              <a:buClr>
                <a:schemeClr val="accent2"/>
              </a:buClr>
              <a:buSzPts val="1400"/>
              <a:buFont typeface="Anaheim"/>
              <a:buChar char="●"/>
              <a:defRPr>
                <a:solidFill>
                  <a:schemeClr val="accent2"/>
                </a:solidFill>
              </a:defRPr>
            </a:lvl4pPr>
            <a:lvl5pPr lvl="4" algn="ctr" rtl="0">
              <a:lnSpc>
                <a:spcPct val="100000"/>
              </a:lnSpc>
              <a:spcBef>
                <a:spcPts val="1600"/>
              </a:spcBef>
              <a:spcAft>
                <a:spcPts val="0"/>
              </a:spcAft>
              <a:buClr>
                <a:schemeClr val="accent2"/>
              </a:buClr>
              <a:buSzPts val="1400"/>
              <a:buFont typeface="Anaheim"/>
              <a:buChar char="○"/>
              <a:defRPr>
                <a:solidFill>
                  <a:schemeClr val="accent2"/>
                </a:solidFill>
              </a:defRPr>
            </a:lvl5pPr>
            <a:lvl6pPr lvl="5" algn="ctr" rtl="0">
              <a:lnSpc>
                <a:spcPct val="100000"/>
              </a:lnSpc>
              <a:spcBef>
                <a:spcPts val="1600"/>
              </a:spcBef>
              <a:spcAft>
                <a:spcPts val="0"/>
              </a:spcAft>
              <a:buClr>
                <a:schemeClr val="accent2"/>
              </a:buClr>
              <a:buSzPts val="1400"/>
              <a:buFont typeface="Anaheim"/>
              <a:buChar char="■"/>
              <a:defRPr>
                <a:solidFill>
                  <a:schemeClr val="accent2"/>
                </a:solidFill>
              </a:defRPr>
            </a:lvl6pPr>
            <a:lvl7pPr lvl="6" algn="ctr" rtl="0">
              <a:lnSpc>
                <a:spcPct val="100000"/>
              </a:lnSpc>
              <a:spcBef>
                <a:spcPts val="1600"/>
              </a:spcBef>
              <a:spcAft>
                <a:spcPts val="0"/>
              </a:spcAft>
              <a:buClr>
                <a:schemeClr val="accent2"/>
              </a:buClr>
              <a:buSzPts val="1400"/>
              <a:buFont typeface="Anaheim"/>
              <a:buChar char="●"/>
              <a:defRPr>
                <a:solidFill>
                  <a:schemeClr val="accent2"/>
                </a:solidFill>
              </a:defRPr>
            </a:lvl7pPr>
            <a:lvl8pPr lvl="7" algn="ctr" rtl="0">
              <a:lnSpc>
                <a:spcPct val="100000"/>
              </a:lnSpc>
              <a:spcBef>
                <a:spcPts val="1600"/>
              </a:spcBef>
              <a:spcAft>
                <a:spcPts val="0"/>
              </a:spcAft>
              <a:buClr>
                <a:schemeClr val="accent2"/>
              </a:buClr>
              <a:buSzPts val="1400"/>
              <a:buFont typeface="Anaheim"/>
              <a:buChar char="○"/>
              <a:defRPr>
                <a:solidFill>
                  <a:schemeClr val="accent2"/>
                </a:solidFill>
              </a:defRPr>
            </a:lvl8pPr>
            <a:lvl9pPr lvl="8" algn="ctr" rtl="0">
              <a:lnSpc>
                <a:spcPct val="100000"/>
              </a:lnSpc>
              <a:spcBef>
                <a:spcPts val="1600"/>
              </a:spcBef>
              <a:spcAft>
                <a:spcPts val="1600"/>
              </a:spcAft>
              <a:buClr>
                <a:schemeClr val="accent2"/>
              </a:buClr>
              <a:buSzPts val="1400"/>
              <a:buFont typeface="Anaheim"/>
              <a:buChar char="■"/>
              <a:defRPr>
                <a:solidFill>
                  <a:schemeClr val="accent2"/>
                </a:solidFill>
              </a:defRPr>
            </a:lvl9pPr>
          </a:lstStyle>
          <a:p>
            <a:endParaRPr/>
          </a:p>
        </p:txBody>
      </p:sp>
      <p:sp>
        <p:nvSpPr>
          <p:cNvPr id="38" name="Google Shape;38;p9"/>
          <p:cNvSpPr txBox="1">
            <a:spLocks noGrp="1"/>
          </p:cNvSpPr>
          <p:nvPr>
            <p:ph type="ctrTitle"/>
          </p:nvPr>
        </p:nvSpPr>
        <p:spPr>
          <a:xfrm>
            <a:off x="4933549" y="557875"/>
            <a:ext cx="32340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284000" y="1505225"/>
            <a:ext cx="6576000" cy="1511100"/>
          </a:xfrm>
          <a:prstGeom prst="rect">
            <a:avLst/>
          </a:prstGeom>
          <a:solidFill>
            <a:schemeClr val="accent2"/>
          </a:solidFill>
          <a:effectLst>
            <a:outerShdw blurRad="357188" dist="133350" dir="3840000" algn="bl" rotWithShape="0">
              <a:srgbClr val="000000">
                <a:alpha val="73000"/>
              </a:srgbClr>
            </a:outerShdw>
          </a:effectLst>
        </p:spPr>
        <p:txBody>
          <a:bodyPr spcFirstLastPara="1" wrap="square" lIns="91425" tIns="91425" rIns="91425" bIns="91425" anchor="b" anchorCtr="0">
            <a:noAutofit/>
          </a:bodyPr>
          <a:lstStyle>
            <a:lvl1pPr lvl="0" algn="ctr">
              <a:spcBef>
                <a:spcPts val="0"/>
              </a:spcBef>
              <a:spcAft>
                <a:spcPts val="0"/>
              </a:spcAft>
              <a:buSzPts val="9600"/>
              <a:buNone/>
              <a:defRPr sz="9000">
                <a:solidFill>
                  <a:schemeClr val="dk1"/>
                </a:solidFill>
                <a:latin typeface="Work Sans Medium"/>
                <a:ea typeface="Work Sans Medium"/>
                <a:cs typeface="Work Sans Medium"/>
                <a:sym typeface="Work Sans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3" name="Google Shape;43;p11"/>
          <p:cNvSpPr txBox="1">
            <a:spLocks noGrp="1"/>
          </p:cNvSpPr>
          <p:nvPr>
            <p:ph type="subTitle" idx="1"/>
          </p:nvPr>
        </p:nvSpPr>
        <p:spPr>
          <a:xfrm>
            <a:off x="1284000" y="3016375"/>
            <a:ext cx="6576000" cy="621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2">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753700" y="1728250"/>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subTitle" idx="1"/>
          </p:nvPr>
        </p:nvSpPr>
        <p:spPr>
          <a:xfrm>
            <a:off x="1446327" y="1972612"/>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 name="Google Shape;48;p13"/>
          <p:cNvSpPr txBox="1">
            <a:spLocks noGrp="1"/>
          </p:cNvSpPr>
          <p:nvPr>
            <p:ph type="subTitle" idx="2"/>
          </p:nvPr>
        </p:nvSpPr>
        <p:spPr>
          <a:xfrm>
            <a:off x="1446327" y="1684388"/>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49" name="Google Shape;49;p13"/>
          <p:cNvSpPr txBox="1">
            <a:spLocks noGrp="1"/>
          </p:cNvSpPr>
          <p:nvPr>
            <p:ph type="title" idx="3" hasCustomPrompt="1"/>
          </p:nvPr>
        </p:nvSpPr>
        <p:spPr>
          <a:xfrm>
            <a:off x="3381463" y="1728250"/>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4"/>
          </p:nvPr>
        </p:nvSpPr>
        <p:spPr>
          <a:xfrm>
            <a:off x="4074091" y="1972612"/>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subTitle" idx="5"/>
          </p:nvPr>
        </p:nvSpPr>
        <p:spPr>
          <a:xfrm>
            <a:off x="4074091" y="1684388"/>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52" name="Google Shape;52;p13"/>
          <p:cNvSpPr txBox="1">
            <a:spLocks noGrp="1"/>
          </p:cNvSpPr>
          <p:nvPr>
            <p:ph type="title" idx="6" hasCustomPrompt="1"/>
          </p:nvPr>
        </p:nvSpPr>
        <p:spPr>
          <a:xfrm>
            <a:off x="6009201" y="1728250"/>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7"/>
          </p:nvPr>
        </p:nvSpPr>
        <p:spPr>
          <a:xfrm>
            <a:off x="6701855" y="1972612"/>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subTitle" idx="8"/>
          </p:nvPr>
        </p:nvSpPr>
        <p:spPr>
          <a:xfrm>
            <a:off x="6701855" y="1684388"/>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55" name="Google Shape;55;p13"/>
          <p:cNvSpPr txBox="1">
            <a:spLocks noGrp="1"/>
          </p:cNvSpPr>
          <p:nvPr>
            <p:ph type="title" idx="9" hasCustomPrompt="1"/>
          </p:nvPr>
        </p:nvSpPr>
        <p:spPr>
          <a:xfrm>
            <a:off x="753700" y="3340928"/>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3"/>
          </p:nvPr>
        </p:nvSpPr>
        <p:spPr>
          <a:xfrm>
            <a:off x="1446327" y="3585300"/>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subTitle" idx="14"/>
          </p:nvPr>
        </p:nvSpPr>
        <p:spPr>
          <a:xfrm>
            <a:off x="1446327" y="3297075"/>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58" name="Google Shape;58;p13"/>
          <p:cNvSpPr txBox="1">
            <a:spLocks noGrp="1"/>
          </p:cNvSpPr>
          <p:nvPr>
            <p:ph type="title" idx="15" hasCustomPrompt="1"/>
          </p:nvPr>
        </p:nvSpPr>
        <p:spPr>
          <a:xfrm>
            <a:off x="3381463" y="3340928"/>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6"/>
          </p:nvPr>
        </p:nvSpPr>
        <p:spPr>
          <a:xfrm>
            <a:off x="4074091" y="3585300"/>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17"/>
          </p:nvPr>
        </p:nvSpPr>
        <p:spPr>
          <a:xfrm>
            <a:off x="4074091" y="3297075"/>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61" name="Google Shape;61;p13"/>
          <p:cNvSpPr txBox="1">
            <a:spLocks noGrp="1"/>
          </p:cNvSpPr>
          <p:nvPr>
            <p:ph type="title" idx="18" hasCustomPrompt="1"/>
          </p:nvPr>
        </p:nvSpPr>
        <p:spPr>
          <a:xfrm>
            <a:off x="6009201" y="3340928"/>
            <a:ext cx="5484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latin typeface="Work Sans Medium"/>
                <a:ea typeface="Work Sans Medium"/>
                <a:cs typeface="Work Sans Medium"/>
                <a:sym typeface="Work Sa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9"/>
          </p:nvPr>
        </p:nvSpPr>
        <p:spPr>
          <a:xfrm>
            <a:off x="6701855" y="3585300"/>
            <a:ext cx="1741500" cy="77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20"/>
          </p:nvPr>
        </p:nvSpPr>
        <p:spPr>
          <a:xfrm>
            <a:off x="6701855" y="3297075"/>
            <a:ext cx="1741500" cy="385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raunces"/>
              <a:buNone/>
              <a:defRPr sz="2000">
                <a:solidFill>
                  <a:schemeClr val="dk1"/>
                </a:solidFill>
                <a:latin typeface="Fraunces Medium"/>
                <a:ea typeface="Fraunces Medium"/>
                <a:cs typeface="Fraunces Medium"/>
                <a:sym typeface="Fraunces Medium"/>
              </a:defRPr>
            </a:lvl1pPr>
            <a:lvl2pPr lvl="1"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2pPr>
            <a:lvl3pPr lvl="2"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3pPr>
            <a:lvl4pPr lvl="3"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4pPr>
            <a:lvl5pPr lvl="4"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5pPr>
            <a:lvl6pPr lvl="5"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6pPr>
            <a:lvl7pPr lvl="6"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7pPr>
            <a:lvl8pPr lvl="7"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8pPr>
            <a:lvl9pPr lvl="8" rtl="0">
              <a:lnSpc>
                <a:spcPct val="100000"/>
              </a:lnSpc>
              <a:spcBef>
                <a:spcPts val="0"/>
              </a:spcBef>
              <a:spcAft>
                <a:spcPts val="0"/>
              </a:spcAft>
              <a:buClr>
                <a:schemeClr val="dk1"/>
              </a:buClr>
              <a:buSzPts val="2400"/>
              <a:buFont typeface="Fraunces"/>
              <a:buNone/>
              <a:defRPr sz="2400">
                <a:solidFill>
                  <a:schemeClr val="dk1"/>
                </a:solidFill>
                <a:latin typeface="Fraunces"/>
                <a:ea typeface="Fraunces"/>
                <a:cs typeface="Fraunces"/>
                <a:sym typeface="Fraunces"/>
              </a:defRPr>
            </a:lvl9pPr>
          </a:lstStyle>
          <a:p>
            <a:endParaRPr/>
          </a:p>
        </p:txBody>
      </p:sp>
      <p:sp>
        <p:nvSpPr>
          <p:cNvPr id="64" name="Google Shape;64;p13"/>
          <p:cNvSpPr txBox="1">
            <a:spLocks noGrp="1"/>
          </p:cNvSpPr>
          <p:nvPr>
            <p:ph type="ctrTitle" idx="21"/>
          </p:nvPr>
        </p:nvSpPr>
        <p:spPr>
          <a:xfrm>
            <a:off x="713550" y="539375"/>
            <a:ext cx="77172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5200"/>
              <a:buNone/>
              <a:defRPr sz="3600" b="0">
                <a:solidFill>
                  <a:schemeClr val="dk1"/>
                </a:solidFill>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5"/>
        <p:cNvGrpSpPr/>
        <p:nvPr/>
      </p:nvGrpSpPr>
      <p:grpSpPr>
        <a:xfrm>
          <a:off x="0" y="0"/>
          <a:ext cx="0" cy="0"/>
          <a:chOff x="0" y="0"/>
          <a:chExt cx="0" cy="0"/>
        </a:xfrm>
      </p:grpSpPr>
      <p:sp>
        <p:nvSpPr>
          <p:cNvPr id="66" name="Google Shape;66;p14"/>
          <p:cNvSpPr txBox="1">
            <a:spLocks noGrp="1"/>
          </p:cNvSpPr>
          <p:nvPr>
            <p:ph type="title" hasCustomPrompt="1"/>
          </p:nvPr>
        </p:nvSpPr>
        <p:spPr>
          <a:xfrm>
            <a:off x="5511435" y="1180300"/>
            <a:ext cx="848400" cy="73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000">
                <a:solidFill>
                  <a:schemeClr val="dk1"/>
                </a:solidFill>
                <a:latin typeface="Work Sans Medium"/>
                <a:ea typeface="Work Sans Medium"/>
                <a:cs typeface="Work Sans Medium"/>
                <a:sym typeface="Work Sa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4"/>
          <p:cNvSpPr txBox="1">
            <a:spLocks noGrp="1"/>
          </p:cNvSpPr>
          <p:nvPr>
            <p:ph type="ctrTitle" idx="2"/>
          </p:nvPr>
        </p:nvSpPr>
        <p:spPr>
          <a:xfrm>
            <a:off x="5511435" y="1808988"/>
            <a:ext cx="2856600" cy="1026600"/>
          </a:xfrm>
          <a:prstGeom prst="rect">
            <a:avLst/>
          </a:prstGeom>
        </p:spPr>
        <p:txBody>
          <a:bodyPr spcFirstLastPara="1" wrap="square" lIns="91425" tIns="91425" rIns="91425" bIns="91425" anchor="b" anchorCtr="0">
            <a:noAutofit/>
          </a:bodyPr>
          <a:lstStyle>
            <a:lvl1pPr lvl="0" rtl="0">
              <a:lnSpc>
                <a:spcPct val="75000"/>
              </a:lnSpc>
              <a:spcBef>
                <a:spcPts val="0"/>
              </a:spcBef>
              <a:spcAft>
                <a:spcPts val="0"/>
              </a:spcAft>
              <a:buSzPts val="5200"/>
              <a:buNone/>
              <a:defRPr b="0">
                <a:latin typeface="Fraunces Medium"/>
                <a:ea typeface="Fraunces Medium"/>
                <a:cs typeface="Fraunces Medium"/>
                <a:sym typeface="Fraunce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8" name="Google Shape;68;p14"/>
          <p:cNvSpPr txBox="1">
            <a:spLocks noGrp="1"/>
          </p:cNvSpPr>
          <p:nvPr>
            <p:ph type="subTitle" idx="1"/>
          </p:nvPr>
        </p:nvSpPr>
        <p:spPr>
          <a:xfrm>
            <a:off x="5511435" y="3328086"/>
            <a:ext cx="2856600" cy="63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1pPr>
            <a:lvl2pPr lvl="1"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2pPr>
            <a:lvl3pPr lvl="2"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3pPr>
            <a:lvl4pPr lvl="3"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4pPr>
            <a:lvl5pPr lvl="4"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5pPr>
            <a:lvl6pPr lvl="5"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6pPr>
            <a:lvl7pPr lvl="6"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7pPr>
            <a:lvl8pPr lvl="7"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8pPr>
            <a:lvl9pPr lvl="8" rtl="0">
              <a:spcBef>
                <a:spcPts val="0"/>
              </a:spcBef>
              <a:spcAft>
                <a:spcPts val="0"/>
              </a:spcAft>
              <a:buClr>
                <a:schemeClr val="dk1"/>
              </a:buClr>
              <a:buSzPts val="3500"/>
              <a:buFont typeface="Fraunces Medium"/>
              <a:buNone/>
              <a:defRPr sz="3500">
                <a:solidFill>
                  <a:schemeClr val="dk1"/>
                </a:solidFill>
                <a:latin typeface="Fraunces Medium"/>
                <a:ea typeface="Fraunces Medium"/>
                <a:cs typeface="Fraunces Medium"/>
                <a:sym typeface="Fraunces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59" r:id="rId8"/>
    <p:sldLayoutId id="2147483660" r:id="rId9"/>
    <p:sldLayoutId id="2147483661" r:id="rId10"/>
    <p:sldLayoutId id="2147483662" r:id="rId11"/>
    <p:sldLayoutId id="2147483665" r:id="rId12"/>
    <p:sldLayoutId id="2147483666" r:id="rId13"/>
    <p:sldLayoutId id="2147483667" r:id="rId14"/>
    <p:sldLayoutId id="2147483668" r:id="rId15"/>
    <p:sldLayoutId id="2147483669" r:id="rId16"/>
    <p:sldLayoutId id="2147483670" r:id="rId17"/>
    <p:sldLayoutId id="2147483675" r:id="rId18"/>
    <p:sldLayoutId id="2147483677"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www.linkedin.com/company/mentorness/?originalSubdomain=in" TargetMode="External"/><Relationship Id="rId4" Type="http://schemas.openxmlformats.org/officeDocument/2006/relationships/hyperlink" Target="https://www.mentorness.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ctrTitle"/>
          </p:nvPr>
        </p:nvSpPr>
        <p:spPr>
          <a:xfrm>
            <a:off x="1646" y="1969983"/>
            <a:ext cx="8287265" cy="23301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L   XURY HOTEL Aggregator </a:t>
            </a:r>
            <a:endParaRPr sz="5400" dirty="0"/>
          </a:p>
        </p:txBody>
      </p:sp>
      <p:sp>
        <p:nvSpPr>
          <p:cNvPr id="197" name="Google Shape;197;p37"/>
          <p:cNvSpPr txBox="1">
            <a:spLocks noGrp="1"/>
          </p:cNvSpPr>
          <p:nvPr>
            <p:ph type="ctrTitle"/>
          </p:nvPr>
        </p:nvSpPr>
        <p:spPr>
          <a:xfrm>
            <a:off x="2490479" y="4201262"/>
            <a:ext cx="1654800" cy="654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latin typeface="Work Sans Medium"/>
                <a:ea typeface="Work Sans Medium"/>
                <a:cs typeface="Work Sans Medium"/>
                <a:sym typeface="Work Sans Medium"/>
              </a:rPr>
              <a:t>DATA</a:t>
            </a:r>
            <a:endParaRPr sz="1800" dirty="0">
              <a:latin typeface="Work Sans Medium"/>
              <a:ea typeface="Work Sans Medium"/>
              <a:cs typeface="Work Sans Medium"/>
              <a:sym typeface="Work Sans Medium"/>
            </a:endParaRPr>
          </a:p>
        </p:txBody>
      </p:sp>
      <p:sp>
        <p:nvSpPr>
          <p:cNvPr id="198" name="Google Shape;198;p37"/>
          <p:cNvSpPr txBox="1">
            <a:spLocks noGrp="1"/>
          </p:cNvSpPr>
          <p:nvPr>
            <p:ph type="ctrTitle"/>
          </p:nvPr>
        </p:nvSpPr>
        <p:spPr>
          <a:xfrm>
            <a:off x="4145279" y="4201262"/>
            <a:ext cx="1501766" cy="6549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Work Sans Medium"/>
                <a:ea typeface="Work Sans Medium"/>
                <a:cs typeface="Work Sans Medium"/>
                <a:sym typeface="Work Sans Medium"/>
              </a:rPr>
              <a:t>ANALYSIS</a:t>
            </a:r>
            <a:endParaRPr sz="1800" dirty="0">
              <a:latin typeface="Work Sans Medium"/>
              <a:ea typeface="Work Sans Medium"/>
              <a:cs typeface="Work Sans Medium"/>
              <a:sym typeface="Work Sans Medium"/>
            </a:endParaRPr>
          </a:p>
        </p:txBody>
      </p:sp>
      <p:sp>
        <p:nvSpPr>
          <p:cNvPr id="6" name="Star: 5 Points 5">
            <a:extLst>
              <a:ext uri="{FF2B5EF4-FFF2-40B4-BE49-F238E27FC236}">
                <a16:creationId xmlns:a16="http://schemas.microsoft.com/office/drawing/2014/main" id="{62F84655-37F7-4C95-91BA-902231341EAD}"/>
              </a:ext>
            </a:extLst>
          </p:cNvPr>
          <p:cNvSpPr/>
          <p:nvPr/>
        </p:nvSpPr>
        <p:spPr>
          <a:xfrm>
            <a:off x="1771134" y="2472381"/>
            <a:ext cx="527222" cy="514865"/>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43"/>
          <p:cNvSpPr txBox="1">
            <a:spLocks noGrp="1"/>
          </p:cNvSpPr>
          <p:nvPr>
            <p:ph type="ctrTitle"/>
          </p:nvPr>
        </p:nvSpPr>
        <p:spPr>
          <a:xfrm>
            <a:off x="557669" y="86236"/>
            <a:ext cx="8028657" cy="6455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PRICING VS AVAILABILITY TRENDS</a:t>
            </a:r>
            <a:endParaRPr sz="2800" dirty="0"/>
          </a:p>
        </p:txBody>
      </p:sp>
      <p:sp>
        <p:nvSpPr>
          <p:cNvPr id="272" name="Google Shape;272;p43"/>
          <p:cNvSpPr/>
          <p:nvPr/>
        </p:nvSpPr>
        <p:spPr>
          <a:xfrm>
            <a:off x="-17698" y="4373036"/>
            <a:ext cx="1669517" cy="687900"/>
          </a:xfrm>
          <a:prstGeom prst="flowChartPreparation">
            <a:avLst/>
          </a:prstGeom>
          <a:solidFill>
            <a:schemeClr val="accent4">
              <a:lumMod val="85000"/>
            </a:schemeClr>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3"/>
          <p:cNvSpPr txBox="1"/>
          <p:nvPr/>
        </p:nvSpPr>
        <p:spPr>
          <a:xfrm>
            <a:off x="1735236" y="4305230"/>
            <a:ext cx="2437655"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i="1" dirty="0">
                <a:solidFill>
                  <a:srgbClr val="423732"/>
                </a:solidFill>
                <a:latin typeface="Calibri" panose="020F0502020204030204" pitchFamily="34" charset="0"/>
                <a:ea typeface="Calibri" panose="020F0502020204030204" pitchFamily="34" charset="0"/>
                <a:cs typeface="Calibri" panose="020F0502020204030204" pitchFamily="34" charset="0"/>
                <a:sym typeface="Work Sans"/>
              </a:rPr>
              <a:t>The Highest availability was total 255 with Gross Revenue $49.3K in July 2019</a:t>
            </a:r>
            <a:endParaRPr i="1" dirty="0">
              <a:solidFill>
                <a:srgbClr val="423732"/>
              </a:solidFill>
              <a:latin typeface="Calibri" panose="020F0502020204030204" pitchFamily="34" charset="0"/>
              <a:ea typeface="Calibri" panose="020F0502020204030204" pitchFamily="34" charset="0"/>
              <a:cs typeface="Calibri" panose="020F0502020204030204" pitchFamily="34" charset="0"/>
              <a:sym typeface="Work Sans"/>
            </a:endParaRPr>
          </a:p>
        </p:txBody>
      </p:sp>
      <p:sp>
        <p:nvSpPr>
          <p:cNvPr id="276" name="Google Shape;276;p43"/>
          <p:cNvSpPr txBox="1"/>
          <p:nvPr/>
        </p:nvSpPr>
        <p:spPr>
          <a:xfrm>
            <a:off x="65719" y="4699396"/>
            <a:ext cx="1533282" cy="41576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solidFill>
                  <a:schemeClr val="tx1">
                    <a:lumMod val="50000"/>
                  </a:schemeClr>
                </a:solidFill>
                <a:latin typeface="Arial Black" panose="020B0A04020102020204" pitchFamily="34" charset="0"/>
                <a:ea typeface="Fraunces Medium"/>
                <a:cs typeface="Fraunces Medium"/>
                <a:sym typeface="Fraunces Medium"/>
              </a:rPr>
              <a:t>JULY 2019</a:t>
            </a:r>
            <a:endParaRPr sz="2000" dirty="0">
              <a:solidFill>
                <a:schemeClr val="tx1">
                  <a:lumMod val="50000"/>
                </a:schemeClr>
              </a:solidFill>
              <a:latin typeface="Arial Black" panose="020B0A04020102020204" pitchFamily="34" charset="0"/>
              <a:ea typeface="Fraunces Medium"/>
              <a:cs typeface="Fraunces Medium"/>
              <a:sym typeface="Fraunces Medium"/>
            </a:endParaRPr>
          </a:p>
        </p:txBody>
      </p:sp>
      <p:sp>
        <p:nvSpPr>
          <p:cNvPr id="278" name="Google Shape;278;p43"/>
          <p:cNvSpPr txBox="1"/>
          <p:nvPr/>
        </p:nvSpPr>
        <p:spPr>
          <a:xfrm>
            <a:off x="3976001" y="4169495"/>
            <a:ext cx="510228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i="1" dirty="0">
                <a:solidFill>
                  <a:srgbClr val="423732"/>
                </a:solidFill>
                <a:latin typeface="Calibri" panose="020F0502020204030204" pitchFamily="34" charset="0"/>
                <a:ea typeface="Calibri" panose="020F0502020204030204" pitchFamily="34" charset="0"/>
                <a:cs typeface="Calibri" panose="020F0502020204030204" pitchFamily="34" charset="0"/>
                <a:sym typeface="Work Sans"/>
              </a:rPr>
              <a:t>The Line chart represents the similar trend in August 2016 with higher slight lower in availability.</a:t>
            </a:r>
          </a:p>
          <a:p>
            <a:pPr marL="0" lvl="0" indent="0" algn="l" rtl="0">
              <a:spcBef>
                <a:spcPts val="0"/>
              </a:spcBef>
              <a:spcAft>
                <a:spcPts val="0"/>
              </a:spcAft>
              <a:buNone/>
            </a:pPr>
            <a:r>
              <a:rPr lang="en-IN" i="1" dirty="0">
                <a:solidFill>
                  <a:srgbClr val="423732"/>
                </a:solidFill>
                <a:latin typeface="Calibri" panose="020F0502020204030204" pitchFamily="34" charset="0"/>
                <a:ea typeface="Calibri" panose="020F0502020204030204" pitchFamily="34" charset="0"/>
                <a:cs typeface="Calibri" panose="020F0502020204030204" pitchFamily="34" charset="0"/>
                <a:sym typeface="Work Sans"/>
              </a:rPr>
              <a:t>November 2013 and June 2011 had reported the similarity and pattern in Revenue with No. of Accommodation Availability</a:t>
            </a:r>
            <a:endParaRPr i="1" dirty="0">
              <a:solidFill>
                <a:srgbClr val="423732"/>
              </a:solidFill>
              <a:latin typeface="Calibri" panose="020F0502020204030204" pitchFamily="34" charset="0"/>
              <a:ea typeface="Calibri" panose="020F0502020204030204" pitchFamily="34" charset="0"/>
              <a:cs typeface="Calibri" panose="020F0502020204030204" pitchFamily="34" charset="0"/>
              <a:sym typeface="Work Sans"/>
            </a:endParaRPr>
          </a:p>
        </p:txBody>
      </p:sp>
      <p:pic>
        <p:nvPicPr>
          <p:cNvPr id="5" name="Picture 4">
            <a:extLst>
              <a:ext uri="{FF2B5EF4-FFF2-40B4-BE49-F238E27FC236}">
                <a16:creationId xmlns:a16="http://schemas.microsoft.com/office/drawing/2014/main" id="{AB769324-DE4B-4918-8990-5A7AB9B510C7}"/>
              </a:ext>
            </a:extLst>
          </p:cNvPr>
          <p:cNvPicPr>
            <a:picLocks noChangeAspect="1"/>
          </p:cNvPicPr>
          <p:nvPr/>
        </p:nvPicPr>
        <p:blipFill>
          <a:blip r:embed="rId3"/>
          <a:stretch>
            <a:fillRect/>
          </a:stretch>
        </p:blipFill>
        <p:spPr>
          <a:xfrm>
            <a:off x="327413" y="731828"/>
            <a:ext cx="8489171" cy="340217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6"/>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FILTERS</a:t>
            </a:r>
            <a:endParaRPr dirty="0"/>
          </a:p>
        </p:txBody>
      </p:sp>
      <p:pic>
        <p:nvPicPr>
          <p:cNvPr id="303" name="Google Shape;303;p46"/>
          <p:cNvPicPr preferRelativeResize="0"/>
          <p:nvPr/>
        </p:nvPicPr>
        <p:blipFill rotWithShape="1">
          <a:blip r:embed="rId3">
            <a:alphaModFix/>
          </a:blip>
          <a:srcRect l="22480" r="22474"/>
          <a:stretch/>
        </p:blipFill>
        <p:spPr>
          <a:xfrm>
            <a:off x="713350" y="1653100"/>
            <a:ext cx="2441702" cy="2956549"/>
          </a:xfrm>
          <a:prstGeom prst="rect">
            <a:avLst/>
          </a:prstGeom>
          <a:noFill/>
          <a:ln>
            <a:noFill/>
          </a:ln>
        </p:spPr>
      </p:pic>
      <p:pic>
        <p:nvPicPr>
          <p:cNvPr id="304" name="Google Shape;304;p46"/>
          <p:cNvPicPr preferRelativeResize="0"/>
          <p:nvPr/>
        </p:nvPicPr>
        <p:blipFill rotWithShape="1">
          <a:blip r:embed="rId4">
            <a:alphaModFix/>
          </a:blip>
          <a:srcRect t="9644" b="9652"/>
          <a:stretch/>
        </p:blipFill>
        <p:spPr>
          <a:xfrm>
            <a:off x="3351149" y="1653100"/>
            <a:ext cx="2441702" cy="2956549"/>
          </a:xfrm>
          <a:prstGeom prst="rect">
            <a:avLst/>
          </a:prstGeom>
          <a:noFill/>
          <a:ln>
            <a:noFill/>
          </a:ln>
        </p:spPr>
      </p:pic>
      <p:pic>
        <p:nvPicPr>
          <p:cNvPr id="305" name="Google Shape;305;p46"/>
          <p:cNvPicPr preferRelativeResize="0"/>
          <p:nvPr/>
        </p:nvPicPr>
        <p:blipFill rotWithShape="1">
          <a:blip r:embed="rId5">
            <a:alphaModFix/>
          </a:blip>
          <a:srcRect l="22518" r="22518"/>
          <a:stretch/>
        </p:blipFill>
        <p:spPr>
          <a:xfrm>
            <a:off x="5988948" y="1653100"/>
            <a:ext cx="2441702" cy="2956551"/>
          </a:xfrm>
          <a:prstGeom prst="rect">
            <a:avLst/>
          </a:prstGeom>
          <a:noFill/>
          <a:ln>
            <a:noFill/>
          </a:ln>
        </p:spPr>
      </p:pic>
      <p:sp>
        <p:nvSpPr>
          <p:cNvPr id="306" name="Google Shape;306;p46"/>
          <p:cNvSpPr/>
          <p:nvPr/>
        </p:nvSpPr>
        <p:spPr>
          <a:xfrm>
            <a:off x="708625" y="2975575"/>
            <a:ext cx="2441700" cy="1634100"/>
          </a:xfrm>
          <a:prstGeom prst="rect">
            <a:avLst/>
          </a:prstGeom>
          <a:solidFill>
            <a:srgbClr val="7E807F">
              <a:alpha val="7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3351150" y="2975575"/>
            <a:ext cx="2441700" cy="1634100"/>
          </a:xfrm>
          <a:prstGeom prst="rect">
            <a:avLst/>
          </a:prstGeom>
          <a:solidFill>
            <a:srgbClr val="423732">
              <a:alpha val="6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5988950" y="2975575"/>
            <a:ext cx="2441700" cy="1634100"/>
          </a:xfrm>
          <a:prstGeom prst="rect">
            <a:avLst/>
          </a:prstGeom>
          <a:solidFill>
            <a:srgbClr val="7E807F">
              <a:alpha val="7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txBox="1">
            <a:spLocks noGrp="1"/>
          </p:cNvSpPr>
          <p:nvPr>
            <p:ph type="subTitle" idx="2"/>
          </p:nvPr>
        </p:nvSpPr>
        <p:spPr>
          <a:xfrm>
            <a:off x="980375" y="3314700"/>
            <a:ext cx="2097257" cy="77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accent2"/>
                </a:solidFill>
              </a:rPr>
              <a:t>PROPERTY TYPE</a:t>
            </a:r>
            <a:endParaRPr dirty="0">
              <a:solidFill>
                <a:schemeClr val="accent2"/>
              </a:solidFill>
            </a:endParaRPr>
          </a:p>
        </p:txBody>
      </p:sp>
      <p:sp>
        <p:nvSpPr>
          <p:cNvPr id="312" name="Google Shape;312;p46"/>
          <p:cNvSpPr txBox="1">
            <a:spLocks noGrp="1"/>
          </p:cNvSpPr>
          <p:nvPr>
            <p:ph type="subTitle" idx="4"/>
          </p:nvPr>
        </p:nvSpPr>
        <p:spPr>
          <a:xfrm>
            <a:off x="3690784" y="3508250"/>
            <a:ext cx="19998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ROOM TYPE</a:t>
            </a:r>
            <a:endParaRPr dirty="0">
              <a:solidFill>
                <a:schemeClr val="accent2"/>
              </a:solidFill>
            </a:endParaRPr>
          </a:p>
        </p:txBody>
      </p:sp>
      <p:sp>
        <p:nvSpPr>
          <p:cNvPr id="314" name="Google Shape;314;p46"/>
          <p:cNvSpPr txBox="1">
            <a:spLocks noGrp="1"/>
          </p:cNvSpPr>
          <p:nvPr>
            <p:ph type="subTitle" idx="6"/>
          </p:nvPr>
        </p:nvSpPr>
        <p:spPr>
          <a:xfrm>
            <a:off x="6253026" y="3557867"/>
            <a:ext cx="19998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OCCUPANCY</a:t>
            </a:r>
            <a:endParaRPr dirty="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7"/>
          <p:cNvPicPr preferRelativeResize="0"/>
          <p:nvPr/>
        </p:nvPicPr>
        <p:blipFill rotWithShape="1">
          <a:blip r:embed="rId3">
            <a:alphaModFix/>
          </a:blip>
          <a:srcRect b="17938"/>
          <a:stretch/>
        </p:blipFill>
        <p:spPr>
          <a:xfrm>
            <a:off x="203250" y="2658950"/>
            <a:ext cx="4230600" cy="2313900"/>
          </a:xfrm>
          <a:prstGeom prst="rect">
            <a:avLst/>
          </a:prstGeom>
          <a:noFill/>
          <a:ln>
            <a:noFill/>
          </a:ln>
        </p:spPr>
      </p:pic>
      <p:pic>
        <p:nvPicPr>
          <p:cNvPr id="320" name="Google Shape;320;p47"/>
          <p:cNvPicPr preferRelativeResize="0"/>
          <p:nvPr/>
        </p:nvPicPr>
        <p:blipFill rotWithShape="1">
          <a:blip r:embed="rId4">
            <a:alphaModFix/>
          </a:blip>
          <a:srcRect t="1380" b="1380"/>
          <a:stretch/>
        </p:blipFill>
        <p:spPr>
          <a:xfrm>
            <a:off x="203250" y="179475"/>
            <a:ext cx="4230600" cy="2313900"/>
          </a:xfrm>
          <a:prstGeom prst="rect">
            <a:avLst/>
          </a:prstGeom>
          <a:noFill/>
          <a:ln>
            <a:noFill/>
          </a:ln>
        </p:spPr>
      </p:pic>
      <p:sp>
        <p:nvSpPr>
          <p:cNvPr id="324" name="Google Shape;324;p47"/>
          <p:cNvSpPr/>
          <p:nvPr/>
        </p:nvSpPr>
        <p:spPr>
          <a:xfrm rot="2398203">
            <a:off x="-119383" y="2261944"/>
            <a:ext cx="868950" cy="777300"/>
          </a:xfrm>
          <a:prstGeom prst="flowChartPreparation">
            <a:avLst/>
          </a:prstGeom>
          <a:solidFill>
            <a:schemeClr val="dk1"/>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7"/>
          <p:cNvGrpSpPr/>
          <p:nvPr/>
        </p:nvGrpSpPr>
        <p:grpSpPr>
          <a:xfrm>
            <a:off x="147679" y="2478892"/>
            <a:ext cx="376113" cy="403035"/>
            <a:chOff x="7251310" y="2289652"/>
            <a:chExt cx="350721" cy="375825"/>
          </a:xfrm>
        </p:grpSpPr>
        <p:sp>
          <p:nvSpPr>
            <p:cNvPr id="328" name="Google Shape;328;p47"/>
            <p:cNvSpPr/>
            <p:nvPr/>
          </p:nvSpPr>
          <p:spPr>
            <a:xfrm>
              <a:off x="7302785" y="2364332"/>
              <a:ext cx="186981" cy="112934"/>
            </a:xfrm>
            <a:custGeom>
              <a:avLst/>
              <a:gdLst/>
              <a:ahLst/>
              <a:cxnLst/>
              <a:rect l="l" t="t" r="r" b="b"/>
              <a:pathLst>
                <a:path w="5318" h="3212" extrusionOk="0">
                  <a:moveTo>
                    <a:pt x="1695" y="0"/>
                  </a:moveTo>
                  <a:cubicBezTo>
                    <a:pt x="1410" y="0"/>
                    <a:pt x="1249" y="143"/>
                    <a:pt x="1124" y="250"/>
                  </a:cubicBezTo>
                  <a:cubicBezTo>
                    <a:pt x="1017" y="357"/>
                    <a:pt x="928" y="428"/>
                    <a:pt x="749" y="428"/>
                  </a:cubicBezTo>
                  <a:cubicBezTo>
                    <a:pt x="607" y="428"/>
                    <a:pt x="535" y="375"/>
                    <a:pt x="446" y="303"/>
                  </a:cubicBezTo>
                  <a:cubicBezTo>
                    <a:pt x="400" y="265"/>
                    <a:pt x="344" y="246"/>
                    <a:pt x="287" y="246"/>
                  </a:cubicBezTo>
                  <a:cubicBezTo>
                    <a:pt x="214" y="246"/>
                    <a:pt x="140" y="278"/>
                    <a:pt x="89" y="339"/>
                  </a:cubicBezTo>
                  <a:cubicBezTo>
                    <a:pt x="0" y="428"/>
                    <a:pt x="0" y="589"/>
                    <a:pt x="89" y="696"/>
                  </a:cubicBezTo>
                  <a:lnTo>
                    <a:pt x="803" y="1427"/>
                  </a:lnTo>
                  <a:cubicBezTo>
                    <a:pt x="832" y="1466"/>
                    <a:pt x="876" y="1483"/>
                    <a:pt x="919" y="1483"/>
                  </a:cubicBezTo>
                  <a:cubicBezTo>
                    <a:pt x="956" y="1483"/>
                    <a:pt x="992" y="1470"/>
                    <a:pt x="1017" y="1445"/>
                  </a:cubicBezTo>
                  <a:cubicBezTo>
                    <a:pt x="1088" y="1374"/>
                    <a:pt x="1088" y="1285"/>
                    <a:pt x="1017" y="1213"/>
                  </a:cubicBezTo>
                  <a:lnTo>
                    <a:pt x="535" y="714"/>
                  </a:lnTo>
                  <a:lnTo>
                    <a:pt x="535" y="714"/>
                  </a:lnTo>
                  <a:cubicBezTo>
                    <a:pt x="607" y="732"/>
                    <a:pt x="678" y="732"/>
                    <a:pt x="749" y="732"/>
                  </a:cubicBezTo>
                  <a:cubicBezTo>
                    <a:pt x="1053" y="732"/>
                    <a:pt x="1213" y="607"/>
                    <a:pt x="1338" y="482"/>
                  </a:cubicBezTo>
                  <a:cubicBezTo>
                    <a:pt x="1445" y="393"/>
                    <a:pt x="1517" y="321"/>
                    <a:pt x="1695" y="321"/>
                  </a:cubicBezTo>
                  <a:cubicBezTo>
                    <a:pt x="1874" y="321"/>
                    <a:pt x="1963" y="393"/>
                    <a:pt x="2070" y="482"/>
                  </a:cubicBezTo>
                  <a:cubicBezTo>
                    <a:pt x="2195" y="607"/>
                    <a:pt x="2355" y="732"/>
                    <a:pt x="2659" y="732"/>
                  </a:cubicBezTo>
                  <a:cubicBezTo>
                    <a:pt x="2944" y="732"/>
                    <a:pt x="3105" y="607"/>
                    <a:pt x="3230" y="482"/>
                  </a:cubicBezTo>
                  <a:cubicBezTo>
                    <a:pt x="3337" y="393"/>
                    <a:pt x="3426" y="321"/>
                    <a:pt x="3604" y="321"/>
                  </a:cubicBezTo>
                  <a:cubicBezTo>
                    <a:pt x="3783" y="321"/>
                    <a:pt x="3872" y="393"/>
                    <a:pt x="3979" y="482"/>
                  </a:cubicBezTo>
                  <a:cubicBezTo>
                    <a:pt x="4104" y="607"/>
                    <a:pt x="4264" y="732"/>
                    <a:pt x="4550" y="732"/>
                  </a:cubicBezTo>
                  <a:cubicBezTo>
                    <a:pt x="4639" y="732"/>
                    <a:pt x="4711" y="732"/>
                    <a:pt x="4764" y="714"/>
                  </a:cubicBezTo>
                  <a:lnTo>
                    <a:pt x="4764" y="714"/>
                  </a:lnTo>
                  <a:lnTo>
                    <a:pt x="2676" y="2891"/>
                  </a:lnTo>
                  <a:cubicBezTo>
                    <a:pt x="2676" y="2908"/>
                    <a:pt x="2659" y="2908"/>
                    <a:pt x="2659" y="2908"/>
                  </a:cubicBezTo>
                  <a:cubicBezTo>
                    <a:pt x="2641" y="2908"/>
                    <a:pt x="2641" y="2908"/>
                    <a:pt x="2623" y="2891"/>
                  </a:cubicBezTo>
                  <a:lnTo>
                    <a:pt x="1463" y="1659"/>
                  </a:lnTo>
                  <a:cubicBezTo>
                    <a:pt x="1427" y="1633"/>
                    <a:pt x="1387" y="1619"/>
                    <a:pt x="1347" y="1619"/>
                  </a:cubicBezTo>
                  <a:cubicBezTo>
                    <a:pt x="1307" y="1619"/>
                    <a:pt x="1267" y="1633"/>
                    <a:pt x="1231" y="1659"/>
                  </a:cubicBezTo>
                  <a:cubicBezTo>
                    <a:pt x="1178" y="1731"/>
                    <a:pt x="1178" y="1820"/>
                    <a:pt x="1231" y="1891"/>
                  </a:cubicBezTo>
                  <a:lnTo>
                    <a:pt x="2391" y="3105"/>
                  </a:lnTo>
                  <a:cubicBezTo>
                    <a:pt x="2462" y="3176"/>
                    <a:pt x="2552" y="3212"/>
                    <a:pt x="2659" y="3212"/>
                  </a:cubicBezTo>
                  <a:cubicBezTo>
                    <a:pt x="2748" y="3212"/>
                    <a:pt x="2837" y="3176"/>
                    <a:pt x="2908" y="3105"/>
                  </a:cubicBezTo>
                  <a:lnTo>
                    <a:pt x="5210" y="696"/>
                  </a:lnTo>
                  <a:cubicBezTo>
                    <a:pt x="5317" y="589"/>
                    <a:pt x="5317" y="428"/>
                    <a:pt x="5210" y="339"/>
                  </a:cubicBezTo>
                  <a:cubicBezTo>
                    <a:pt x="5159" y="278"/>
                    <a:pt x="5092" y="246"/>
                    <a:pt x="5019" y="246"/>
                  </a:cubicBezTo>
                  <a:cubicBezTo>
                    <a:pt x="4965" y="246"/>
                    <a:pt x="4907" y="265"/>
                    <a:pt x="4853" y="303"/>
                  </a:cubicBezTo>
                  <a:cubicBezTo>
                    <a:pt x="4782" y="375"/>
                    <a:pt x="4693" y="428"/>
                    <a:pt x="4550" y="428"/>
                  </a:cubicBezTo>
                  <a:cubicBezTo>
                    <a:pt x="4372" y="428"/>
                    <a:pt x="4300" y="357"/>
                    <a:pt x="4175" y="250"/>
                  </a:cubicBezTo>
                  <a:cubicBezTo>
                    <a:pt x="4050" y="143"/>
                    <a:pt x="3908" y="0"/>
                    <a:pt x="3604" y="0"/>
                  </a:cubicBezTo>
                  <a:cubicBezTo>
                    <a:pt x="3301" y="0"/>
                    <a:pt x="3158" y="143"/>
                    <a:pt x="3033" y="250"/>
                  </a:cubicBezTo>
                  <a:cubicBezTo>
                    <a:pt x="2908" y="357"/>
                    <a:pt x="2837" y="428"/>
                    <a:pt x="2659" y="428"/>
                  </a:cubicBezTo>
                  <a:cubicBezTo>
                    <a:pt x="2480" y="428"/>
                    <a:pt x="2391" y="357"/>
                    <a:pt x="2284" y="250"/>
                  </a:cubicBezTo>
                  <a:cubicBezTo>
                    <a:pt x="2159" y="143"/>
                    <a:pt x="1998" y="0"/>
                    <a:pt x="1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7"/>
            <p:cNvSpPr/>
            <p:nvPr/>
          </p:nvSpPr>
          <p:spPr>
            <a:xfrm>
              <a:off x="7251310" y="2289652"/>
              <a:ext cx="350721" cy="375825"/>
            </a:xfrm>
            <a:custGeom>
              <a:avLst/>
              <a:gdLst/>
              <a:ahLst/>
              <a:cxnLst/>
              <a:rect l="l" t="t" r="r" b="b"/>
              <a:pathLst>
                <a:path w="9975" h="10689" extrusionOk="0">
                  <a:moveTo>
                    <a:pt x="7745" y="1821"/>
                  </a:moveTo>
                  <a:cubicBezTo>
                    <a:pt x="7834" y="1821"/>
                    <a:pt x="7870" y="1874"/>
                    <a:pt x="7870" y="1892"/>
                  </a:cubicBezTo>
                  <a:cubicBezTo>
                    <a:pt x="7887" y="1910"/>
                    <a:pt x="7905" y="1981"/>
                    <a:pt x="7852" y="2053"/>
                  </a:cubicBezTo>
                  <a:lnTo>
                    <a:pt x="4604" y="5443"/>
                  </a:lnTo>
                  <a:cubicBezTo>
                    <a:pt x="4479" y="5585"/>
                    <a:pt x="4408" y="5746"/>
                    <a:pt x="4408" y="5942"/>
                  </a:cubicBezTo>
                  <a:lnTo>
                    <a:pt x="4408" y="7655"/>
                  </a:lnTo>
                  <a:cubicBezTo>
                    <a:pt x="4310" y="7673"/>
                    <a:pt x="4212" y="7682"/>
                    <a:pt x="4116" y="7682"/>
                  </a:cubicBezTo>
                  <a:cubicBezTo>
                    <a:pt x="4020" y="7682"/>
                    <a:pt x="3926" y="7673"/>
                    <a:pt x="3837" y="7655"/>
                  </a:cubicBezTo>
                  <a:lnTo>
                    <a:pt x="3837" y="5942"/>
                  </a:lnTo>
                  <a:cubicBezTo>
                    <a:pt x="3837" y="5746"/>
                    <a:pt x="3766" y="5585"/>
                    <a:pt x="3641" y="5443"/>
                  </a:cubicBezTo>
                  <a:lnTo>
                    <a:pt x="394" y="2053"/>
                  </a:lnTo>
                  <a:cubicBezTo>
                    <a:pt x="322" y="1981"/>
                    <a:pt x="358" y="1910"/>
                    <a:pt x="358" y="1892"/>
                  </a:cubicBezTo>
                  <a:cubicBezTo>
                    <a:pt x="376" y="1874"/>
                    <a:pt x="394" y="1821"/>
                    <a:pt x="483" y="1821"/>
                  </a:cubicBezTo>
                  <a:close/>
                  <a:moveTo>
                    <a:pt x="8209" y="1"/>
                  </a:moveTo>
                  <a:cubicBezTo>
                    <a:pt x="7334" y="1"/>
                    <a:pt x="6585" y="643"/>
                    <a:pt x="6460" y="1517"/>
                  </a:cubicBezTo>
                  <a:lnTo>
                    <a:pt x="2428" y="1517"/>
                  </a:lnTo>
                  <a:lnTo>
                    <a:pt x="1785" y="90"/>
                  </a:lnTo>
                  <a:cubicBezTo>
                    <a:pt x="1759" y="38"/>
                    <a:pt x="1695" y="5"/>
                    <a:pt x="1634" y="5"/>
                  </a:cubicBezTo>
                  <a:cubicBezTo>
                    <a:pt x="1612" y="5"/>
                    <a:pt x="1590" y="9"/>
                    <a:pt x="1571" y="19"/>
                  </a:cubicBezTo>
                  <a:cubicBezTo>
                    <a:pt x="1500" y="54"/>
                    <a:pt x="1464" y="143"/>
                    <a:pt x="1500" y="233"/>
                  </a:cubicBezTo>
                  <a:lnTo>
                    <a:pt x="2089" y="1517"/>
                  </a:lnTo>
                  <a:lnTo>
                    <a:pt x="483" y="1517"/>
                  </a:lnTo>
                  <a:cubicBezTo>
                    <a:pt x="470" y="1516"/>
                    <a:pt x="457" y="1515"/>
                    <a:pt x="444" y="1515"/>
                  </a:cubicBezTo>
                  <a:cubicBezTo>
                    <a:pt x="281" y="1515"/>
                    <a:pt x="139" y="1618"/>
                    <a:pt x="72" y="1767"/>
                  </a:cubicBezTo>
                  <a:cubicBezTo>
                    <a:pt x="1" y="1946"/>
                    <a:pt x="37" y="2124"/>
                    <a:pt x="162" y="2267"/>
                  </a:cubicBezTo>
                  <a:lnTo>
                    <a:pt x="3409" y="5675"/>
                  </a:lnTo>
                  <a:cubicBezTo>
                    <a:pt x="3480" y="5746"/>
                    <a:pt x="3534" y="5942"/>
                    <a:pt x="3534" y="5942"/>
                  </a:cubicBezTo>
                  <a:lnTo>
                    <a:pt x="3534" y="7548"/>
                  </a:lnTo>
                  <a:cubicBezTo>
                    <a:pt x="3526" y="7547"/>
                    <a:pt x="3518" y="7546"/>
                    <a:pt x="3510" y="7546"/>
                  </a:cubicBezTo>
                  <a:cubicBezTo>
                    <a:pt x="3410" y="7546"/>
                    <a:pt x="3307" y="7649"/>
                    <a:pt x="3373" y="7798"/>
                  </a:cubicBezTo>
                  <a:cubicBezTo>
                    <a:pt x="3373" y="7798"/>
                    <a:pt x="3373" y="7816"/>
                    <a:pt x="3373" y="7816"/>
                  </a:cubicBezTo>
                  <a:cubicBezTo>
                    <a:pt x="3427" y="7834"/>
                    <a:pt x="3480" y="7851"/>
                    <a:pt x="3534" y="7887"/>
                  </a:cubicBezTo>
                  <a:lnTo>
                    <a:pt x="3534" y="9564"/>
                  </a:lnTo>
                  <a:lnTo>
                    <a:pt x="2660" y="9564"/>
                  </a:lnTo>
                  <a:cubicBezTo>
                    <a:pt x="2606" y="9564"/>
                    <a:pt x="2552" y="9600"/>
                    <a:pt x="2517" y="9636"/>
                  </a:cubicBezTo>
                  <a:lnTo>
                    <a:pt x="1964" y="10474"/>
                  </a:lnTo>
                  <a:cubicBezTo>
                    <a:pt x="1928" y="10599"/>
                    <a:pt x="2017" y="10688"/>
                    <a:pt x="2124" y="10688"/>
                  </a:cubicBezTo>
                  <a:lnTo>
                    <a:pt x="3391" y="10688"/>
                  </a:lnTo>
                  <a:cubicBezTo>
                    <a:pt x="3480" y="10688"/>
                    <a:pt x="3552" y="10635"/>
                    <a:pt x="3552" y="10564"/>
                  </a:cubicBezTo>
                  <a:cubicBezTo>
                    <a:pt x="3569" y="10457"/>
                    <a:pt x="3498" y="10385"/>
                    <a:pt x="3409" y="10385"/>
                  </a:cubicBezTo>
                  <a:lnTo>
                    <a:pt x="2410" y="10385"/>
                  </a:lnTo>
                  <a:cubicBezTo>
                    <a:pt x="2624" y="10064"/>
                    <a:pt x="2981" y="9886"/>
                    <a:pt x="3355" y="9886"/>
                  </a:cubicBezTo>
                  <a:lnTo>
                    <a:pt x="3498" y="9886"/>
                  </a:lnTo>
                  <a:cubicBezTo>
                    <a:pt x="3677" y="9886"/>
                    <a:pt x="3837" y="9725"/>
                    <a:pt x="3837" y="9529"/>
                  </a:cubicBezTo>
                  <a:lnTo>
                    <a:pt x="3837" y="7976"/>
                  </a:lnTo>
                  <a:cubicBezTo>
                    <a:pt x="3926" y="7994"/>
                    <a:pt x="4033" y="8012"/>
                    <a:pt x="4123" y="8012"/>
                  </a:cubicBezTo>
                  <a:cubicBezTo>
                    <a:pt x="4212" y="8012"/>
                    <a:pt x="4301" y="7994"/>
                    <a:pt x="4408" y="7976"/>
                  </a:cubicBezTo>
                  <a:lnTo>
                    <a:pt x="4408" y="9529"/>
                  </a:lnTo>
                  <a:cubicBezTo>
                    <a:pt x="4408" y="9725"/>
                    <a:pt x="4551" y="9886"/>
                    <a:pt x="4747" y="9886"/>
                  </a:cubicBezTo>
                  <a:lnTo>
                    <a:pt x="4872" y="9886"/>
                  </a:lnTo>
                  <a:cubicBezTo>
                    <a:pt x="5247" y="9886"/>
                    <a:pt x="5604" y="10064"/>
                    <a:pt x="5818" y="10385"/>
                  </a:cubicBezTo>
                  <a:lnTo>
                    <a:pt x="4033" y="10385"/>
                  </a:lnTo>
                  <a:cubicBezTo>
                    <a:pt x="3962" y="10385"/>
                    <a:pt x="3891" y="10439"/>
                    <a:pt x="3873" y="10510"/>
                  </a:cubicBezTo>
                  <a:cubicBezTo>
                    <a:pt x="3855" y="10617"/>
                    <a:pt x="3944" y="10688"/>
                    <a:pt x="4033" y="10688"/>
                  </a:cubicBezTo>
                  <a:lnTo>
                    <a:pt x="6121" y="10688"/>
                  </a:lnTo>
                  <a:cubicBezTo>
                    <a:pt x="6157" y="10688"/>
                    <a:pt x="6210" y="10671"/>
                    <a:pt x="6228" y="10653"/>
                  </a:cubicBezTo>
                  <a:cubicBezTo>
                    <a:pt x="6299" y="10599"/>
                    <a:pt x="6299" y="10510"/>
                    <a:pt x="6264" y="10457"/>
                  </a:cubicBezTo>
                  <a:lnTo>
                    <a:pt x="6103" y="10225"/>
                  </a:lnTo>
                  <a:cubicBezTo>
                    <a:pt x="5836" y="9814"/>
                    <a:pt x="5372" y="9564"/>
                    <a:pt x="4890" y="9564"/>
                  </a:cubicBezTo>
                  <a:lnTo>
                    <a:pt x="4747" y="9564"/>
                  </a:lnTo>
                  <a:cubicBezTo>
                    <a:pt x="4747" y="9564"/>
                    <a:pt x="4711" y="9547"/>
                    <a:pt x="4711" y="9529"/>
                  </a:cubicBezTo>
                  <a:lnTo>
                    <a:pt x="4711" y="7869"/>
                  </a:lnTo>
                  <a:cubicBezTo>
                    <a:pt x="4747" y="7851"/>
                    <a:pt x="4765" y="7851"/>
                    <a:pt x="4801" y="7834"/>
                  </a:cubicBezTo>
                  <a:cubicBezTo>
                    <a:pt x="4872" y="7798"/>
                    <a:pt x="4908" y="7709"/>
                    <a:pt x="4872" y="7620"/>
                  </a:cubicBezTo>
                  <a:cubicBezTo>
                    <a:pt x="4836" y="7566"/>
                    <a:pt x="4783" y="7530"/>
                    <a:pt x="4711" y="7530"/>
                  </a:cubicBezTo>
                  <a:lnTo>
                    <a:pt x="4711" y="5942"/>
                  </a:lnTo>
                  <a:cubicBezTo>
                    <a:pt x="4711" y="5835"/>
                    <a:pt x="4747" y="5746"/>
                    <a:pt x="4818" y="5675"/>
                  </a:cubicBezTo>
                  <a:lnTo>
                    <a:pt x="7174" y="3195"/>
                  </a:lnTo>
                  <a:cubicBezTo>
                    <a:pt x="7477" y="3409"/>
                    <a:pt x="7834" y="3534"/>
                    <a:pt x="8209" y="3534"/>
                  </a:cubicBezTo>
                  <a:cubicBezTo>
                    <a:pt x="9172" y="3534"/>
                    <a:pt x="9975" y="2749"/>
                    <a:pt x="9975" y="1767"/>
                  </a:cubicBezTo>
                  <a:cubicBezTo>
                    <a:pt x="9975" y="1446"/>
                    <a:pt x="9886" y="1125"/>
                    <a:pt x="9725" y="857"/>
                  </a:cubicBezTo>
                  <a:cubicBezTo>
                    <a:pt x="9690" y="810"/>
                    <a:pt x="9638" y="786"/>
                    <a:pt x="9586" y="786"/>
                  </a:cubicBezTo>
                  <a:cubicBezTo>
                    <a:pt x="9561" y="786"/>
                    <a:pt x="9535" y="792"/>
                    <a:pt x="9511" y="804"/>
                  </a:cubicBezTo>
                  <a:cubicBezTo>
                    <a:pt x="9440" y="857"/>
                    <a:pt x="9404" y="946"/>
                    <a:pt x="9458" y="1018"/>
                  </a:cubicBezTo>
                  <a:cubicBezTo>
                    <a:pt x="9582" y="1250"/>
                    <a:pt x="9654" y="1500"/>
                    <a:pt x="9654" y="1767"/>
                  </a:cubicBezTo>
                  <a:cubicBezTo>
                    <a:pt x="9654" y="2570"/>
                    <a:pt x="9012" y="3212"/>
                    <a:pt x="8209" y="3212"/>
                  </a:cubicBezTo>
                  <a:cubicBezTo>
                    <a:pt x="7923" y="3212"/>
                    <a:pt x="7638" y="3141"/>
                    <a:pt x="7388" y="2980"/>
                  </a:cubicBezTo>
                  <a:lnTo>
                    <a:pt x="8084" y="2267"/>
                  </a:lnTo>
                  <a:cubicBezTo>
                    <a:pt x="8209" y="2124"/>
                    <a:pt x="8226" y="1946"/>
                    <a:pt x="8155" y="1767"/>
                  </a:cubicBezTo>
                  <a:cubicBezTo>
                    <a:pt x="8089" y="1618"/>
                    <a:pt x="7961" y="1515"/>
                    <a:pt x="7787" y="1515"/>
                  </a:cubicBezTo>
                  <a:cubicBezTo>
                    <a:pt x="7773" y="1515"/>
                    <a:pt x="7759" y="1516"/>
                    <a:pt x="7745" y="1517"/>
                  </a:cubicBezTo>
                  <a:lnTo>
                    <a:pt x="6781" y="1517"/>
                  </a:lnTo>
                  <a:cubicBezTo>
                    <a:pt x="6906" y="822"/>
                    <a:pt x="7495" y="322"/>
                    <a:pt x="8209" y="322"/>
                  </a:cubicBezTo>
                  <a:cubicBezTo>
                    <a:pt x="8512" y="322"/>
                    <a:pt x="8815" y="411"/>
                    <a:pt x="9065" y="607"/>
                  </a:cubicBezTo>
                  <a:cubicBezTo>
                    <a:pt x="9093" y="629"/>
                    <a:pt x="9127" y="639"/>
                    <a:pt x="9161" y="639"/>
                  </a:cubicBezTo>
                  <a:cubicBezTo>
                    <a:pt x="9213" y="639"/>
                    <a:pt x="9265" y="615"/>
                    <a:pt x="9297" y="572"/>
                  </a:cubicBezTo>
                  <a:cubicBezTo>
                    <a:pt x="9351" y="500"/>
                    <a:pt x="9333" y="393"/>
                    <a:pt x="9261" y="358"/>
                  </a:cubicBezTo>
                  <a:cubicBezTo>
                    <a:pt x="8958" y="126"/>
                    <a:pt x="8583" y="1"/>
                    <a:pt x="8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61;p42">
            <a:extLst>
              <a:ext uri="{FF2B5EF4-FFF2-40B4-BE49-F238E27FC236}">
                <a16:creationId xmlns:a16="http://schemas.microsoft.com/office/drawing/2014/main" id="{3CDFF2B3-D88F-4637-872D-206AEB72316D}"/>
              </a:ext>
            </a:extLst>
          </p:cNvPr>
          <p:cNvSpPr/>
          <p:nvPr/>
        </p:nvSpPr>
        <p:spPr>
          <a:xfrm>
            <a:off x="4162444" y="882544"/>
            <a:ext cx="4133939" cy="3537056"/>
          </a:xfrm>
          <a:prstGeom prst="rect">
            <a:avLst/>
          </a:prstGeom>
          <a:solidFill>
            <a:schemeClr val="accent2"/>
          </a:solidFill>
          <a:ln>
            <a:noFill/>
          </a:ln>
          <a:effectLst>
            <a:outerShdw blurRad="400050" dist="133350" dir="456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p42">
            <a:extLst>
              <a:ext uri="{FF2B5EF4-FFF2-40B4-BE49-F238E27FC236}">
                <a16:creationId xmlns:a16="http://schemas.microsoft.com/office/drawing/2014/main" id="{37073D5B-E625-4D99-AF6E-6B1C2DB3A3F5}"/>
              </a:ext>
            </a:extLst>
          </p:cNvPr>
          <p:cNvSpPr txBox="1">
            <a:spLocks/>
          </p:cNvSpPr>
          <p:nvPr/>
        </p:nvSpPr>
        <p:spPr>
          <a:xfrm>
            <a:off x="4837015" y="1057775"/>
            <a:ext cx="879680" cy="73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latin typeface="Work Sans Medium" pitchFamily="2" charset="0"/>
              </a:rPr>
              <a:t>03</a:t>
            </a:r>
          </a:p>
        </p:txBody>
      </p:sp>
      <p:sp>
        <p:nvSpPr>
          <p:cNvPr id="30" name="Google Shape;263;p42">
            <a:extLst>
              <a:ext uri="{FF2B5EF4-FFF2-40B4-BE49-F238E27FC236}">
                <a16:creationId xmlns:a16="http://schemas.microsoft.com/office/drawing/2014/main" id="{197B022D-6F8E-439C-A7D4-039A88C831BA}"/>
              </a:ext>
            </a:extLst>
          </p:cNvPr>
          <p:cNvSpPr txBox="1">
            <a:spLocks/>
          </p:cNvSpPr>
          <p:nvPr/>
        </p:nvSpPr>
        <p:spPr>
          <a:xfrm>
            <a:off x="4710152" y="1578100"/>
            <a:ext cx="3337389" cy="102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Fraunces"/>
              <a:buNone/>
              <a:defRPr sz="2000" b="0" i="0" u="none" strike="noStrike" cap="none">
                <a:solidFill>
                  <a:schemeClr val="dk1"/>
                </a:solidFill>
                <a:latin typeface="Fraunces Medium"/>
                <a:ea typeface="Fraunces Medium"/>
                <a:cs typeface="Fraunces Medium"/>
                <a:sym typeface="Fraunces Medium"/>
              </a:defRPr>
            </a:lvl1pPr>
            <a:lvl2pPr marL="914400" marR="0" lvl="1"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2pPr>
            <a:lvl3pPr marL="1371600" marR="0" lvl="2"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3pPr>
            <a:lvl4pPr marL="1828800" marR="0" lvl="3"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4pPr>
            <a:lvl5pPr marL="2286000" marR="0" lvl="4"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5pPr>
            <a:lvl6pPr marL="2743200" marR="0" lvl="5"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6pPr>
            <a:lvl7pPr marL="3200400" marR="0" lvl="6"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7pPr>
            <a:lvl8pPr marL="3657600" marR="0" lvl="7"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8pPr>
            <a:lvl9pPr marL="4114800" marR="0" lvl="8"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9pPr>
          </a:lstStyle>
          <a:p>
            <a:pPr marL="0" indent="0" algn="ctr"/>
            <a:r>
              <a:rPr lang="en-IN" sz="2700" dirty="0"/>
              <a:t>HOST PERFORMANCE</a:t>
            </a:r>
          </a:p>
        </p:txBody>
      </p:sp>
      <p:sp>
        <p:nvSpPr>
          <p:cNvPr id="31" name="Google Shape;264;p42">
            <a:extLst>
              <a:ext uri="{FF2B5EF4-FFF2-40B4-BE49-F238E27FC236}">
                <a16:creationId xmlns:a16="http://schemas.microsoft.com/office/drawing/2014/main" id="{314B1BC0-B181-4FF9-862B-0C047F360107}"/>
              </a:ext>
            </a:extLst>
          </p:cNvPr>
          <p:cNvSpPr txBox="1">
            <a:spLocks/>
          </p:cNvSpPr>
          <p:nvPr/>
        </p:nvSpPr>
        <p:spPr>
          <a:xfrm>
            <a:off x="4634984" y="3039244"/>
            <a:ext cx="3460265" cy="10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9pPr>
          </a:lstStyle>
          <a:p>
            <a:pPr marL="0" indent="0"/>
            <a:r>
              <a:rPr lang="en-US" sz="1200" b="0"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Assess host performance by analyzing characteristics such as super host status, response times, and verification methods. Explore correlations between host attributes and listing performance to understand their impact on overall performance.</a:t>
            </a:r>
            <a:endParaRPr lang="en-US" sz="1400" i="1" dirty="0">
              <a:latin typeface="Calibri" panose="020F0502020204030204" pitchFamily="34" charset="0"/>
              <a:ea typeface="Calibri" panose="020F0502020204030204" pitchFamily="34" charset="0"/>
              <a:cs typeface="Calibri" panose="020F0502020204030204" pitchFamily="34" charset="0"/>
            </a:endParaRPr>
          </a:p>
        </p:txBody>
      </p:sp>
      <p:sp>
        <p:nvSpPr>
          <p:cNvPr id="32" name="Google Shape;265;p42">
            <a:extLst>
              <a:ext uri="{FF2B5EF4-FFF2-40B4-BE49-F238E27FC236}">
                <a16:creationId xmlns:a16="http://schemas.microsoft.com/office/drawing/2014/main" id="{7A43FB56-C2AD-4DCB-921C-E21B929AC1BF}"/>
              </a:ext>
            </a:extLst>
          </p:cNvPr>
          <p:cNvSpPr txBox="1">
            <a:spLocks/>
          </p:cNvSpPr>
          <p:nvPr/>
        </p:nvSpPr>
        <p:spPr>
          <a:xfrm>
            <a:off x="4868308" y="2604700"/>
            <a:ext cx="2856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Fraunces"/>
              <a:buNone/>
              <a:defRPr sz="2000" b="0" i="0" u="none" strike="noStrike" cap="none">
                <a:solidFill>
                  <a:schemeClr val="dk1"/>
                </a:solidFill>
                <a:latin typeface="Fraunces Medium"/>
                <a:ea typeface="Fraunces Medium"/>
                <a:cs typeface="Fraunces Medium"/>
                <a:sym typeface="Fraunces Medium"/>
              </a:defRPr>
            </a:lvl1pPr>
            <a:lvl2pPr marL="914400" marR="0" lvl="1"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2pPr>
            <a:lvl3pPr marL="1371600" marR="0" lvl="2"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3pPr>
            <a:lvl4pPr marL="1828800" marR="0" lvl="3"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4pPr>
            <a:lvl5pPr marL="2286000" marR="0" lvl="4"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5pPr>
            <a:lvl6pPr marL="2743200" marR="0" lvl="5"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6pPr>
            <a:lvl7pPr marL="3200400" marR="0" lvl="6"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7pPr>
            <a:lvl8pPr marL="3657600" marR="0" lvl="7"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8pPr>
            <a:lvl9pPr marL="4114800" marR="0" lvl="8"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9pPr>
          </a:lstStyle>
          <a:p>
            <a:pPr marL="0" indent="0">
              <a:lnSpc>
                <a:spcPct val="75000"/>
              </a:lnSpc>
            </a:pPr>
            <a:r>
              <a:rPr lang="en-US" sz="1800"/>
              <a:t>L    XURY HOTEL</a:t>
            </a:r>
            <a:endParaRPr lang="en-US" sz="1800" dirty="0">
              <a:latin typeface="Fraunces"/>
              <a:ea typeface="Fraunces"/>
              <a:cs typeface="Fraunces"/>
              <a:sym typeface="Fraunces"/>
            </a:endParaRPr>
          </a:p>
        </p:txBody>
      </p:sp>
      <p:sp>
        <p:nvSpPr>
          <p:cNvPr id="33" name="Star: 5 Points 32">
            <a:extLst>
              <a:ext uri="{FF2B5EF4-FFF2-40B4-BE49-F238E27FC236}">
                <a16:creationId xmlns:a16="http://schemas.microsoft.com/office/drawing/2014/main" id="{C9CB32B1-9BEB-4740-9B53-7B1ACFB497AA}"/>
              </a:ext>
            </a:extLst>
          </p:cNvPr>
          <p:cNvSpPr/>
          <p:nvPr/>
        </p:nvSpPr>
        <p:spPr>
          <a:xfrm>
            <a:off x="5089743" y="2627985"/>
            <a:ext cx="232617" cy="234108"/>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44"/>
          <p:cNvSpPr txBox="1">
            <a:spLocks noGrp="1"/>
          </p:cNvSpPr>
          <p:nvPr>
            <p:ph type="subTitle" idx="3"/>
          </p:nvPr>
        </p:nvSpPr>
        <p:spPr>
          <a:xfrm>
            <a:off x="366549" y="960675"/>
            <a:ext cx="3674126" cy="7404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Evaluate host characteristics, including super host status, response times, and verification methods. - Explore correlations between host attributes and listing performance.</a:t>
            </a:r>
            <a:endParaRPr sz="1300" dirty="0"/>
          </a:p>
        </p:txBody>
      </p:sp>
      <p:sp>
        <p:nvSpPr>
          <p:cNvPr id="288" name="Google Shape;288;p44"/>
          <p:cNvSpPr txBox="1">
            <a:spLocks noGrp="1"/>
          </p:cNvSpPr>
          <p:nvPr>
            <p:ph type="subTitle" idx="4"/>
          </p:nvPr>
        </p:nvSpPr>
        <p:spPr>
          <a:xfrm>
            <a:off x="590540" y="680589"/>
            <a:ext cx="30912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pic>
        <p:nvPicPr>
          <p:cNvPr id="289" name="Google Shape;289;p44"/>
          <p:cNvPicPr preferRelativeResize="0"/>
          <p:nvPr/>
        </p:nvPicPr>
        <p:blipFill rotWithShape="1">
          <a:blip r:embed="rId3">
            <a:alphaModFix/>
          </a:blip>
          <a:srcRect t="10389" b="15875"/>
          <a:stretch/>
        </p:blipFill>
        <p:spPr>
          <a:xfrm>
            <a:off x="60966" y="-13120"/>
            <a:ext cx="4473963" cy="2349453"/>
          </a:xfrm>
          <a:prstGeom prst="rect">
            <a:avLst/>
          </a:prstGeom>
          <a:noFill/>
          <a:ln>
            <a:noFill/>
          </a:ln>
        </p:spPr>
      </p:pic>
      <p:sp>
        <p:nvSpPr>
          <p:cNvPr id="6" name="Rectangle 5">
            <a:extLst>
              <a:ext uri="{FF2B5EF4-FFF2-40B4-BE49-F238E27FC236}">
                <a16:creationId xmlns:a16="http://schemas.microsoft.com/office/drawing/2014/main" id="{C24D5FA8-9361-4B52-895A-EE77CC3A8026}"/>
              </a:ext>
            </a:extLst>
          </p:cNvPr>
          <p:cNvSpPr/>
          <p:nvPr/>
        </p:nvSpPr>
        <p:spPr>
          <a:xfrm>
            <a:off x="9712" y="2352937"/>
            <a:ext cx="4534930" cy="2762621"/>
          </a:xfrm>
          <a:prstGeom prst="rect">
            <a:avLst/>
          </a:prstGeom>
          <a:solidFill>
            <a:srgbClr val="5A4B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Google Shape;285;p44"/>
          <p:cNvSpPr txBox="1">
            <a:spLocks noGrp="1"/>
          </p:cNvSpPr>
          <p:nvPr>
            <p:ph type="subTitle" idx="1"/>
          </p:nvPr>
        </p:nvSpPr>
        <p:spPr>
          <a:xfrm>
            <a:off x="237516" y="3464576"/>
            <a:ext cx="4120861" cy="1461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i="1" dirty="0">
                <a:latin typeface="Calibri" panose="020F0502020204030204" pitchFamily="34" charset="0"/>
                <a:ea typeface="Calibri" panose="020F0502020204030204" pitchFamily="34" charset="0"/>
                <a:cs typeface="Calibri" panose="020F0502020204030204" pitchFamily="34" charset="0"/>
              </a:rPr>
              <a:t>The Column Chart shows about 4.1K host are super host and Verified,  243 hosts are not super host, but Not verified. </a:t>
            </a:r>
          </a:p>
          <a:p>
            <a:pPr marL="0" lvl="0" indent="0" algn="l" rtl="0">
              <a:spcBef>
                <a:spcPts val="0"/>
              </a:spcBef>
              <a:spcAft>
                <a:spcPts val="0"/>
              </a:spcAft>
              <a:buNone/>
            </a:pPr>
            <a:r>
              <a:rPr lang="en-IN" i="1" dirty="0">
                <a:latin typeface="Calibri" panose="020F0502020204030204" pitchFamily="34" charset="0"/>
                <a:ea typeface="Calibri" panose="020F0502020204030204" pitchFamily="34" charset="0"/>
                <a:cs typeface="Calibri" panose="020F0502020204030204" pitchFamily="34" charset="0"/>
              </a:rPr>
              <a:t>Data represents more than half host listings has response rate 100% and Average response time was “with in an hour”.</a:t>
            </a:r>
            <a:endParaRPr i="1" dirty="0">
              <a:latin typeface="Calibri" panose="020F0502020204030204" pitchFamily="34" charset="0"/>
              <a:ea typeface="Calibri" panose="020F0502020204030204" pitchFamily="34" charset="0"/>
              <a:cs typeface="Calibri" panose="020F0502020204030204" pitchFamily="34" charset="0"/>
            </a:endParaRPr>
          </a:p>
        </p:txBody>
      </p:sp>
      <p:sp>
        <p:nvSpPr>
          <p:cNvPr id="14" name="Google Shape;288;p44">
            <a:extLst>
              <a:ext uri="{FF2B5EF4-FFF2-40B4-BE49-F238E27FC236}">
                <a16:creationId xmlns:a16="http://schemas.microsoft.com/office/drawing/2014/main" id="{505273CA-BFC4-4B93-ABCA-3297ACA1074F}"/>
              </a:ext>
            </a:extLst>
          </p:cNvPr>
          <p:cNvSpPr txBox="1">
            <a:spLocks/>
          </p:cNvSpPr>
          <p:nvPr/>
        </p:nvSpPr>
        <p:spPr>
          <a:xfrm>
            <a:off x="137758" y="2415841"/>
            <a:ext cx="4397171" cy="9858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2400"/>
              <a:buFont typeface="Fraunces"/>
              <a:buNone/>
              <a:defRPr sz="2000" b="0" i="0" u="none" strike="noStrike" cap="none">
                <a:solidFill>
                  <a:schemeClr val="accent2"/>
                </a:solidFill>
                <a:latin typeface="Fraunces Medium"/>
                <a:ea typeface="Fraunces Medium"/>
                <a:cs typeface="Fraunces Medium"/>
                <a:sym typeface="Fraunces Medium"/>
              </a:defRPr>
            </a:lvl1pPr>
            <a:lvl2pPr marL="914400" marR="0" lvl="1"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2pPr>
            <a:lvl3pPr marL="1371600" marR="0" lvl="2"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3pPr>
            <a:lvl4pPr marL="1828800" marR="0" lvl="3"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4pPr>
            <a:lvl5pPr marL="2286000" marR="0" lvl="4"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5pPr>
            <a:lvl6pPr marL="2743200" marR="0" lvl="5"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6pPr>
            <a:lvl7pPr marL="3200400" marR="0" lvl="6"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7pPr>
            <a:lvl8pPr marL="3657600" marR="0" lvl="7"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8pPr>
            <a:lvl9pPr marL="4114800" marR="0" lvl="8" indent="-317500" algn="l" rtl="0">
              <a:lnSpc>
                <a:spcPct val="100000"/>
              </a:lnSpc>
              <a:spcBef>
                <a:spcPts val="0"/>
              </a:spcBef>
              <a:spcAft>
                <a:spcPts val="0"/>
              </a:spcAft>
              <a:buClr>
                <a:schemeClr val="accent2"/>
              </a:buClr>
              <a:buSzPts val="2400"/>
              <a:buFont typeface="Fraunces"/>
              <a:buNone/>
              <a:defRPr sz="2400" b="0" i="0" u="none" strike="noStrike" cap="none">
                <a:solidFill>
                  <a:schemeClr val="accent2"/>
                </a:solidFill>
                <a:latin typeface="Fraunces"/>
                <a:ea typeface="Fraunces"/>
                <a:cs typeface="Fraunces"/>
                <a:sym typeface="Fraunces"/>
              </a:defRPr>
            </a:lvl9pPr>
          </a:lstStyle>
          <a:p>
            <a:pPr marL="0" indent="0" algn="ctr"/>
            <a:r>
              <a:rPr lang="en-IN" sz="1800" dirty="0"/>
              <a:t>CORRELATION BETWEEN SUPER HOST STATUS AND </a:t>
            </a:r>
          </a:p>
          <a:p>
            <a:pPr marL="0" indent="0" algn="ctr"/>
            <a:r>
              <a:rPr lang="en-IN" sz="1800" dirty="0"/>
              <a:t>HOST RESPONSE RATE &amp; TIME</a:t>
            </a:r>
            <a:endParaRPr lang="en-US" sz="1800" dirty="0"/>
          </a:p>
        </p:txBody>
      </p:sp>
      <p:pic>
        <p:nvPicPr>
          <p:cNvPr id="8" name="Picture 7">
            <a:extLst>
              <a:ext uri="{FF2B5EF4-FFF2-40B4-BE49-F238E27FC236}">
                <a16:creationId xmlns:a16="http://schemas.microsoft.com/office/drawing/2014/main" id="{D8F613C1-E7A7-464A-ACE1-EF13948BAAC9}"/>
              </a:ext>
            </a:extLst>
          </p:cNvPr>
          <p:cNvPicPr>
            <a:picLocks noChangeAspect="1"/>
          </p:cNvPicPr>
          <p:nvPr/>
        </p:nvPicPr>
        <p:blipFill>
          <a:blip r:embed="rId4"/>
          <a:stretch>
            <a:fillRect/>
          </a:stretch>
        </p:blipFill>
        <p:spPr>
          <a:xfrm>
            <a:off x="4554354" y="490589"/>
            <a:ext cx="4223097" cy="4435371"/>
          </a:xfrm>
          <a:prstGeom prst="rect">
            <a:avLst/>
          </a:prstGeom>
        </p:spPr>
      </p:pic>
    </p:spTree>
    <p:extLst>
      <p:ext uri="{BB962C8B-B14F-4D97-AF65-F5344CB8AC3E}">
        <p14:creationId xmlns:p14="http://schemas.microsoft.com/office/powerpoint/2010/main" val="222901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8" name="Google Shape;290;p44">
            <a:extLst>
              <a:ext uri="{FF2B5EF4-FFF2-40B4-BE49-F238E27FC236}">
                <a16:creationId xmlns:a16="http://schemas.microsoft.com/office/drawing/2014/main" id="{81350336-ACF4-447C-BADC-55225C4D5958}"/>
              </a:ext>
            </a:extLst>
          </p:cNvPr>
          <p:cNvPicPr preferRelativeResize="0"/>
          <p:nvPr/>
        </p:nvPicPr>
        <p:blipFill rotWithShape="1">
          <a:blip r:embed="rId3">
            <a:alphaModFix/>
          </a:blip>
          <a:srcRect t="21085"/>
          <a:stretch/>
        </p:blipFill>
        <p:spPr>
          <a:xfrm>
            <a:off x="4055971" y="-10380"/>
            <a:ext cx="5088029" cy="5164260"/>
          </a:xfrm>
          <a:prstGeom prst="rect">
            <a:avLst/>
          </a:prstGeom>
          <a:noFill/>
          <a:ln>
            <a:noFill/>
          </a:ln>
        </p:spPr>
      </p:pic>
      <p:pic>
        <p:nvPicPr>
          <p:cNvPr id="12" name="Picture 11">
            <a:extLst>
              <a:ext uri="{FF2B5EF4-FFF2-40B4-BE49-F238E27FC236}">
                <a16:creationId xmlns:a16="http://schemas.microsoft.com/office/drawing/2014/main" id="{33AAE209-3606-442A-9CBC-B7E1A2F99229}"/>
              </a:ext>
            </a:extLst>
          </p:cNvPr>
          <p:cNvPicPr>
            <a:picLocks noChangeAspect="1"/>
          </p:cNvPicPr>
          <p:nvPr/>
        </p:nvPicPr>
        <p:blipFill>
          <a:blip r:embed="rId4"/>
          <a:stretch>
            <a:fillRect/>
          </a:stretch>
        </p:blipFill>
        <p:spPr>
          <a:xfrm>
            <a:off x="-33790" y="561545"/>
            <a:ext cx="4152930" cy="4290134"/>
          </a:xfrm>
          <a:prstGeom prst="rect">
            <a:avLst/>
          </a:prstGeom>
        </p:spPr>
      </p:pic>
      <p:sp>
        <p:nvSpPr>
          <p:cNvPr id="5" name="Rectangle: Rounded Corners 4">
            <a:extLst>
              <a:ext uri="{FF2B5EF4-FFF2-40B4-BE49-F238E27FC236}">
                <a16:creationId xmlns:a16="http://schemas.microsoft.com/office/drawing/2014/main" id="{B4FE72E8-405D-46D0-B500-112BE435D37D}"/>
              </a:ext>
            </a:extLst>
          </p:cNvPr>
          <p:cNvSpPr/>
          <p:nvPr/>
        </p:nvSpPr>
        <p:spPr>
          <a:xfrm>
            <a:off x="3487910" y="2843489"/>
            <a:ext cx="5195940" cy="1781605"/>
          </a:xfrm>
          <a:prstGeom prst="roundRect">
            <a:avLst>
              <a:gd name="adj" fmla="val 193"/>
            </a:avLst>
          </a:prstGeom>
          <a:solidFill>
            <a:schemeClr val="tx1">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4"/>
          <p:cNvSpPr txBox="1">
            <a:spLocks noGrp="1"/>
          </p:cNvSpPr>
          <p:nvPr>
            <p:ph type="subTitle" idx="4"/>
          </p:nvPr>
        </p:nvSpPr>
        <p:spPr>
          <a:xfrm>
            <a:off x="4540283" y="3086459"/>
            <a:ext cx="3612628"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solidFill>
                  <a:schemeClr val="tx1">
                    <a:lumMod val="50000"/>
                  </a:schemeClr>
                </a:solidFill>
              </a:rPr>
              <a:t>HOST VERIFICATION</a:t>
            </a:r>
            <a:endParaRPr sz="2400" dirty="0">
              <a:solidFill>
                <a:schemeClr val="tx1">
                  <a:lumMod val="50000"/>
                </a:schemeClr>
              </a:solidFill>
            </a:endParaRPr>
          </a:p>
        </p:txBody>
      </p:sp>
      <p:sp>
        <p:nvSpPr>
          <p:cNvPr id="287" name="Google Shape;287;p44"/>
          <p:cNvSpPr txBox="1">
            <a:spLocks noGrp="1"/>
          </p:cNvSpPr>
          <p:nvPr>
            <p:ph type="subTitle" idx="3"/>
          </p:nvPr>
        </p:nvSpPr>
        <p:spPr>
          <a:xfrm>
            <a:off x="3716594" y="3423367"/>
            <a:ext cx="4878766" cy="11014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The Tree map shows over 80%  which is 4.3K of Hosts has choose to verify with their Email and Contact Numbers. Less than 1% hosts has used either phone or work email for verification purpose. </a:t>
            </a:r>
            <a:endParaRPr sz="1600"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5580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title"/>
          </p:nvPr>
        </p:nvSpPr>
        <p:spPr>
          <a:xfrm>
            <a:off x="6375748" y="682346"/>
            <a:ext cx="848400" cy="7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04</a:t>
            </a:r>
            <a:endParaRPr sz="3200" dirty="0"/>
          </a:p>
        </p:txBody>
      </p:sp>
      <p:sp>
        <p:nvSpPr>
          <p:cNvPr id="350" name="Google Shape;350;p48"/>
          <p:cNvSpPr txBox="1">
            <a:spLocks noGrp="1"/>
          </p:cNvSpPr>
          <p:nvPr>
            <p:ph type="ctrTitle" idx="2"/>
          </p:nvPr>
        </p:nvSpPr>
        <p:spPr>
          <a:xfrm>
            <a:off x="4783667" y="1414946"/>
            <a:ext cx="4139384" cy="102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dirty="0"/>
              <a:t>REVIEW SCORE </a:t>
            </a:r>
            <a:br>
              <a:rPr lang="en-IN" sz="2400" dirty="0"/>
            </a:br>
            <a:r>
              <a:rPr lang="en-IN" sz="2400" dirty="0"/>
              <a:t>AND </a:t>
            </a:r>
            <a:br>
              <a:rPr lang="en-IN" sz="2400" dirty="0"/>
            </a:br>
            <a:r>
              <a:rPr lang="en-IN" sz="2400" dirty="0"/>
              <a:t>GUEST SATISFACTION</a:t>
            </a:r>
            <a:endParaRPr sz="2400" dirty="0"/>
          </a:p>
        </p:txBody>
      </p:sp>
      <p:sp>
        <p:nvSpPr>
          <p:cNvPr id="351" name="Google Shape;351;p48"/>
          <p:cNvSpPr txBox="1">
            <a:spLocks noGrp="1"/>
          </p:cNvSpPr>
          <p:nvPr>
            <p:ph type="subTitle" idx="1"/>
          </p:nvPr>
        </p:nvSpPr>
        <p:spPr>
          <a:xfrm>
            <a:off x="5038911" y="3093307"/>
            <a:ext cx="388414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Analyze review scores to gauge their impact on listing performance and overall guest satisfaction. Identify areas for improvement by examining specific review categories.</a:t>
            </a:r>
            <a:endParaRPr sz="1100" i="1" dirty="0">
              <a:latin typeface="Calibri" panose="020F0502020204030204" pitchFamily="34" charset="0"/>
              <a:ea typeface="Calibri" panose="020F0502020204030204" pitchFamily="34" charset="0"/>
              <a:cs typeface="Calibri" panose="020F0502020204030204" pitchFamily="34" charset="0"/>
            </a:endParaRPr>
          </a:p>
        </p:txBody>
      </p:sp>
      <p:pic>
        <p:nvPicPr>
          <p:cNvPr id="353" name="Google Shape;353;p48"/>
          <p:cNvPicPr preferRelativeResize="0"/>
          <p:nvPr/>
        </p:nvPicPr>
        <p:blipFill rotWithShape="1">
          <a:blip r:embed="rId3">
            <a:alphaModFix/>
          </a:blip>
          <a:srcRect r="39364"/>
          <a:stretch/>
        </p:blipFill>
        <p:spPr>
          <a:xfrm>
            <a:off x="127000" y="135900"/>
            <a:ext cx="4436101" cy="4876200"/>
          </a:xfrm>
          <a:prstGeom prst="rect">
            <a:avLst/>
          </a:prstGeom>
          <a:noFill/>
          <a:ln>
            <a:noFill/>
          </a:ln>
        </p:spPr>
      </p:pic>
      <p:grpSp>
        <p:nvGrpSpPr>
          <p:cNvPr id="354" name="Google Shape;354;p48"/>
          <p:cNvGrpSpPr/>
          <p:nvPr/>
        </p:nvGrpSpPr>
        <p:grpSpPr>
          <a:xfrm>
            <a:off x="91150" y="0"/>
            <a:ext cx="4537200" cy="5130600"/>
            <a:chOff x="91150" y="0"/>
            <a:chExt cx="4537200" cy="5130600"/>
          </a:xfrm>
        </p:grpSpPr>
        <p:sp>
          <p:nvSpPr>
            <p:cNvPr id="355" name="Google Shape;355;p48"/>
            <p:cNvSpPr/>
            <p:nvPr/>
          </p:nvSpPr>
          <p:spPr>
            <a:xfrm rot="5400000">
              <a:off x="-897049" y="2523450"/>
              <a:ext cx="50349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8"/>
            <p:cNvSpPr/>
            <p:nvPr/>
          </p:nvSpPr>
          <p:spPr>
            <a:xfrm rot="5400000">
              <a:off x="581651" y="2523450"/>
              <a:ext cx="50349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8"/>
            <p:cNvSpPr/>
            <p:nvPr/>
          </p:nvSpPr>
          <p:spPr>
            <a:xfrm>
              <a:off x="1569850" y="0"/>
              <a:ext cx="15798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8"/>
            <p:cNvSpPr/>
            <p:nvPr/>
          </p:nvSpPr>
          <p:spPr>
            <a:xfrm>
              <a:off x="3048550" y="4591200"/>
              <a:ext cx="15798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8"/>
            <p:cNvSpPr/>
            <p:nvPr/>
          </p:nvSpPr>
          <p:spPr>
            <a:xfrm>
              <a:off x="91150" y="4591200"/>
              <a:ext cx="15798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65;p42">
            <a:extLst>
              <a:ext uri="{FF2B5EF4-FFF2-40B4-BE49-F238E27FC236}">
                <a16:creationId xmlns:a16="http://schemas.microsoft.com/office/drawing/2014/main" id="{B16904F8-3C88-4A9B-86C9-59E14B69E1BD}"/>
              </a:ext>
            </a:extLst>
          </p:cNvPr>
          <p:cNvSpPr txBox="1">
            <a:spLocks/>
          </p:cNvSpPr>
          <p:nvPr/>
        </p:nvSpPr>
        <p:spPr>
          <a:xfrm>
            <a:off x="5948388" y="2517673"/>
            <a:ext cx="2186477"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5200"/>
              <a:buFont typeface="Fraunces Medium"/>
              <a:buNone/>
              <a:defRPr sz="3500" b="0" i="0" u="none" strike="noStrike" cap="none">
                <a:solidFill>
                  <a:schemeClr val="dk1"/>
                </a:solidFill>
                <a:latin typeface="Fraunces Medium"/>
                <a:ea typeface="Fraunces Medium"/>
                <a:cs typeface="Fraunces Medium"/>
                <a:sym typeface="Fraunces Medium"/>
              </a:defRPr>
            </a:lvl1pPr>
            <a:lvl2pPr marR="0" lvl="1"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2pPr>
            <a:lvl3pPr marR="0" lvl="2"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3pPr>
            <a:lvl4pPr marR="0" lvl="3"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4pPr>
            <a:lvl5pPr marR="0" lvl="4"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5pPr>
            <a:lvl6pPr marR="0" lvl="5"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6pPr>
            <a:lvl7pPr marR="0" lvl="6"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7pPr>
            <a:lvl8pPr marR="0" lvl="7"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8pPr>
            <a:lvl9pPr marR="0" lvl="8" algn="ctr" rtl="0">
              <a:lnSpc>
                <a:spcPct val="100000"/>
              </a:lnSpc>
              <a:spcBef>
                <a:spcPts val="0"/>
              </a:spcBef>
              <a:spcAft>
                <a:spcPts val="0"/>
              </a:spcAft>
              <a:buClr>
                <a:schemeClr val="dk1"/>
              </a:buClr>
              <a:buSzPts val="5200"/>
              <a:buFont typeface="Fraunces Medium"/>
              <a:buNone/>
              <a:defRPr sz="5200" b="0" i="0" u="none" strike="noStrike" cap="none">
                <a:solidFill>
                  <a:schemeClr val="dk1"/>
                </a:solidFill>
                <a:latin typeface="Fraunces Medium"/>
                <a:ea typeface="Fraunces Medium"/>
                <a:cs typeface="Fraunces Medium"/>
                <a:sym typeface="Fraunces Medium"/>
              </a:defRPr>
            </a:lvl9pPr>
          </a:lstStyle>
          <a:p>
            <a:r>
              <a:rPr lang="en-US" sz="1800" dirty="0"/>
              <a:t>L    XURY HOTEL</a:t>
            </a:r>
            <a:endParaRPr lang="en-US" sz="1800" dirty="0">
              <a:latin typeface="Fraunces"/>
              <a:ea typeface="Fraunces"/>
              <a:cs typeface="Fraunces"/>
              <a:sym typeface="Fraunces"/>
            </a:endParaRPr>
          </a:p>
        </p:txBody>
      </p:sp>
      <p:sp>
        <p:nvSpPr>
          <p:cNvPr id="14" name="Star: 5 Points 13">
            <a:extLst>
              <a:ext uri="{FF2B5EF4-FFF2-40B4-BE49-F238E27FC236}">
                <a16:creationId xmlns:a16="http://schemas.microsoft.com/office/drawing/2014/main" id="{4AB5DA03-1354-4C6B-B488-A2D3CDFC1230}"/>
              </a:ext>
            </a:extLst>
          </p:cNvPr>
          <p:cNvSpPr/>
          <p:nvPr/>
        </p:nvSpPr>
        <p:spPr>
          <a:xfrm>
            <a:off x="6151932" y="2536091"/>
            <a:ext cx="223816" cy="234108"/>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9"/>
          <p:cNvSpPr txBox="1">
            <a:spLocks noGrp="1"/>
          </p:cNvSpPr>
          <p:nvPr>
            <p:ph type="ctrTitle"/>
          </p:nvPr>
        </p:nvSpPr>
        <p:spPr>
          <a:xfrm>
            <a:off x="979718" y="151872"/>
            <a:ext cx="7155067" cy="6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GUEST REVIEW AND ITS EFFECT ON LISTING</a:t>
            </a:r>
            <a:endParaRPr sz="2400" dirty="0"/>
          </a:p>
        </p:txBody>
      </p:sp>
      <p:sp>
        <p:nvSpPr>
          <p:cNvPr id="370" name="Google Shape;370;p49"/>
          <p:cNvSpPr/>
          <p:nvPr/>
        </p:nvSpPr>
        <p:spPr>
          <a:xfrm>
            <a:off x="2781201" y="2052036"/>
            <a:ext cx="164100" cy="16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2" name="Google Shape;372;p49"/>
          <p:cNvSpPr/>
          <p:nvPr/>
        </p:nvSpPr>
        <p:spPr>
          <a:xfrm>
            <a:off x="2047201" y="2052036"/>
            <a:ext cx="164100" cy="1641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2781201" y="2774974"/>
            <a:ext cx="164100" cy="16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txBox="1"/>
          <p:nvPr/>
        </p:nvSpPr>
        <p:spPr>
          <a:xfrm>
            <a:off x="129786" y="4353724"/>
            <a:ext cx="8924714" cy="7433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b="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rPr>
              <a:t>The graph represents a positive correlation between host Reviews and its impact on the gross revenue and Listing performance. The trend line represents the year 2016 was the highest with reviews, listings and Revenue</a:t>
            </a:r>
            <a:endParaRPr lang="en-US" b="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endParaRPr>
          </a:p>
        </p:txBody>
      </p:sp>
      <p:sp>
        <p:nvSpPr>
          <p:cNvPr id="396" name="Google Shape;396;p49"/>
          <p:cNvSpPr/>
          <p:nvPr/>
        </p:nvSpPr>
        <p:spPr>
          <a:xfrm>
            <a:off x="5000951" y="2030251"/>
            <a:ext cx="902400" cy="902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502853AA-B5EE-40E7-A9D9-A7B24470F5A5}"/>
              </a:ext>
            </a:extLst>
          </p:cNvPr>
          <p:cNvPicPr>
            <a:picLocks noChangeAspect="1"/>
          </p:cNvPicPr>
          <p:nvPr/>
        </p:nvPicPr>
        <p:blipFill rotWithShape="1">
          <a:blip r:embed="rId3"/>
          <a:srcRect l="547" r="545" b="1400"/>
          <a:stretch/>
        </p:blipFill>
        <p:spPr>
          <a:xfrm>
            <a:off x="424754" y="613534"/>
            <a:ext cx="8264996" cy="37401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5" name="Picture 4">
            <a:extLst>
              <a:ext uri="{FF2B5EF4-FFF2-40B4-BE49-F238E27FC236}">
                <a16:creationId xmlns:a16="http://schemas.microsoft.com/office/drawing/2014/main" id="{9103C445-DF4B-498F-886D-EE89489570FA}"/>
              </a:ext>
            </a:extLst>
          </p:cNvPr>
          <p:cNvPicPr>
            <a:picLocks noChangeAspect="1"/>
          </p:cNvPicPr>
          <p:nvPr/>
        </p:nvPicPr>
        <p:blipFill>
          <a:blip r:embed="rId3"/>
          <a:stretch>
            <a:fillRect/>
          </a:stretch>
        </p:blipFill>
        <p:spPr>
          <a:xfrm>
            <a:off x="4571999" y="1073683"/>
            <a:ext cx="4365798" cy="3274141"/>
          </a:xfrm>
          <a:prstGeom prst="rect">
            <a:avLst/>
          </a:prstGeom>
        </p:spPr>
      </p:pic>
      <p:sp>
        <p:nvSpPr>
          <p:cNvPr id="475" name="Google Shape;475;p51"/>
          <p:cNvSpPr txBox="1">
            <a:spLocks noGrp="1"/>
          </p:cNvSpPr>
          <p:nvPr>
            <p:ph type="ctrTitle"/>
          </p:nvPr>
        </p:nvSpPr>
        <p:spPr>
          <a:xfrm>
            <a:off x="1249054" y="463669"/>
            <a:ext cx="6041777"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REVIEWS BY CATEGORIES</a:t>
            </a:r>
            <a:endParaRPr sz="2800" dirty="0"/>
          </a:p>
        </p:txBody>
      </p:sp>
      <p:sp>
        <p:nvSpPr>
          <p:cNvPr id="476" name="Google Shape;476;p51"/>
          <p:cNvSpPr txBox="1"/>
          <p:nvPr/>
        </p:nvSpPr>
        <p:spPr>
          <a:xfrm>
            <a:off x="522690" y="4573685"/>
            <a:ext cx="8415107" cy="4657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300" b="1"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rPr>
              <a:t>The distribution of Reviews by Categories shows each category contributes about 20% to the total Reviews posted which reflects customers satisfaction with services. </a:t>
            </a:r>
            <a:endParaRPr sz="1300" b="1"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endParaRPr>
          </a:p>
        </p:txBody>
      </p:sp>
      <p:sp>
        <p:nvSpPr>
          <p:cNvPr id="478" name="Google Shape;478;p51"/>
          <p:cNvSpPr txBox="1"/>
          <p:nvPr/>
        </p:nvSpPr>
        <p:spPr>
          <a:xfrm>
            <a:off x="918678" y="1559777"/>
            <a:ext cx="2147728"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rPr>
              <a:t>Reviews on Cleanliness</a:t>
            </a:r>
            <a:endParaRPr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endParaRPr>
          </a:p>
        </p:txBody>
      </p:sp>
      <p:sp>
        <p:nvSpPr>
          <p:cNvPr id="485" name="Google Shape;485;p51"/>
          <p:cNvSpPr/>
          <p:nvPr/>
        </p:nvSpPr>
        <p:spPr>
          <a:xfrm>
            <a:off x="1816470" y="3253238"/>
            <a:ext cx="758050" cy="551707"/>
          </a:xfrm>
          <a:prstGeom prst="flowChartPreparation">
            <a:avLst/>
          </a:prstGeom>
          <a:solidFill>
            <a:srgbClr val="686464"/>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1788213" y="2048042"/>
            <a:ext cx="758041" cy="551700"/>
          </a:xfrm>
          <a:prstGeom prst="flowChartPreparation">
            <a:avLst/>
          </a:prstGeom>
          <a:solidFill>
            <a:srgbClr val="A7A5A8"/>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1"/>
          <p:cNvSpPr/>
          <p:nvPr/>
        </p:nvSpPr>
        <p:spPr>
          <a:xfrm>
            <a:off x="182250" y="1500810"/>
            <a:ext cx="758050" cy="551707"/>
          </a:xfrm>
          <a:prstGeom prst="flowChartPreparation">
            <a:avLst/>
          </a:prstGeom>
          <a:solidFill>
            <a:schemeClr val="dk1"/>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txBox="1"/>
          <p:nvPr/>
        </p:nvSpPr>
        <p:spPr>
          <a:xfrm>
            <a:off x="239980" y="1553858"/>
            <a:ext cx="666900" cy="476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rgbClr val="FFFFFF"/>
                </a:solidFill>
                <a:latin typeface="Work Sans Medium"/>
                <a:ea typeface="Work Sans Medium"/>
                <a:cs typeface="Work Sans Medium"/>
                <a:sym typeface="Work Sans Medium"/>
              </a:rPr>
              <a:t>20.17K</a:t>
            </a:r>
            <a:endParaRPr dirty="0">
              <a:solidFill>
                <a:srgbClr val="FFFFFF"/>
              </a:solidFill>
              <a:latin typeface="Work Sans Medium"/>
              <a:ea typeface="Work Sans Medium"/>
              <a:cs typeface="Work Sans Medium"/>
              <a:sym typeface="Work Sans Medium"/>
            </a:endParaRPr>
          </a:p>
        </p:txBody>
      </p:sp>
      <p:sp>
        <p:nvSpPr>
          <p:cNvPr id="490" name="Google Shape;490;p51"/>
          <p:cNvSpPr txBox="1"/>
          <p:nvPr/>
        </p:nvSpPr>
        <p:spPr>
          <a:xfrm>
            <a:off x="1862045" y="3291042"/>
            <a:ext cx="666900" cy="476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600" dirty="0">
                <a:solidFill>
                  <a:srgbClr val="FFFFFF"/>
                </a:solidFill>
                <a:latin typeface="Calibri" panose="020F0502020204030204" pitchFamily="34" charset="0"/>
                <a:ea typeface="Calibri" panose="020F0502020204030204" pitchFamily="34" charset="0"/>
                <a:cs typeface="Calibri" panose="020F0502020204030204" pitchFamily="34" charset="0"/>
                <a:sym typeface="Work Sans Medium"/>
              </a:rPr>
              <a:t>20.71K</a:t>
            </a:r>
            <a:endParaRPr sz="1600" dirty="0">
              <a:solidFill>
                <a:srgbClr val="FFFFFF"/>
              </a:solidFill>
              <a:latin typeface="Calibri" panose="020F0502020204030204" pitchFamily="34" charset="0"/>
              <a:ea typeface="Calibri" panose="020F0502020204030204" pitchFamily="34" charset="0"/>
              <a:cs typeface="Calibri" panose="020F0502020204030204" pitchFamily="34" charset="0"/>
              <a:sym typeface="Work Sans Medium"/>
            </a:endParaRPr>
          </a:p>
        </p:txBody>
      </p:sp>
      <p:sp>
        <p:nvSpPr>
          <p:cNvPr id="23" name="Google Shape;478;p51">
            <a:extLst>
              <a:ext uri="{FF2B5EF4-FFF2-40B4-BE49-F238E27FC236}">
                <a16:creationId xmlns:a16="http://schemas.microsoft.com/office/drawing/2014/main" id="{EDF40EFD-C421-4842-9947-30C89ED34BA1}"/>
              </a:ext>
            </a:extLst>
          </p:cNvPr>
          <p:cNvSpPr txBox="1"/>
          <p:nvPr/>
        </p:nvSpPr>
        <p:spPr>
          <a:xfrm>
            <a:off x="2526218" y="3293913"/>
            <a:ext cx="2338887"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rPr>
              <a:t>Reviews on Checking Process</a:t>
            </a:r>
            <a:endParaRPr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endParaRPr>
          </a:p>
        </p:txBody>
      </p:sp>
      <p:sp>
        <p:nvSpPr>
          <p:cNvPr id="25" name="Google Shape;489;p51">
            <a:extLst>
              <a:ext uri="{FF2B5EF4-FFF2-40B4-BE49-F238E27FC236}">
                <a16:creationId xmlns:a16="http://schemas.microsoft.com/office/drawing/2014/main" id="{085B074F-FC77-4440-9E7E-08CCD4E65041}"/>
              </a:ext>
            </a:extLst>
          </p:cNvPr>
          <p:cNvSpPr txBox="1"/>
          <p:nvPr/>
        </p:nvSpPr>
        <p:spPr>
          <a:xfrm>
            <a:off x="1849982" y="2077130"/>
            <a:ext cx="666900" cy="476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rgbClr val="FFFFFF"/>
                </a:solidFill>
                <a:latin typeface="Work Sans Medium"/>
                <a:ea typeface="Work Sans Medium"/>
                <a:cs typeface="Work Sans Medium"/>
                <a:sym typeface="Work Sans Medium"/>
              </a:rPr>
              <a:t>20.61K</a:t>
            </a:r>
            <a:endParaRPr dirty="0">
              <a:solidFill>
                <a:srgbClr val="FFFFFF"/>
              </a:solidFill>
              <a:latin typeface="Work Sans Medium"/>
              <a:ea typeface="Work Sans Medium"/>
              <a:cs typeface="Work Sans Medium"/>
              <a:sym typeface="Work Sans Medium"/>
            </a:endParaRPr>
          </a:p>
        </p:txBody>
      </p:sp>
      <p:sp>
        <p:nvSpPr>
          <p:cNvPr id="26" name="Google Shape;478;p51">
            <a:extLst>
              <a:ext uri="{FF2B5EF4-FFF2-40B4-BE49-F238E27FC236}">
                <a16:creationId xmlns:a16="http://schemas.microsoft.com/office/drawing/2014/main" id="{E01E39BA-9193-408B-AAC9-B0E45C3E74E4}"/>
              </a:ext>
            </a:extLst>
          </p:cNvPr>
          <p:cNvSpPr txBox="1"/>
          <p:nvPr/>
        </p:nvSpPr>
        <p:spPr>
          <a:xfrm>
            <a:off x="2494794" y="2128831"/>
            <a:ext cx="1775149"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rPr>
              <a:t>Reviews on Accuracy</a:t>
            </a:r>
            <a:endParaRPr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endParaRPr>
          </a:p>
        </p:txBody>
      </p:sp>
      <p:sp>
        <p:nvSpPr>
          <p:cNvPr id="29" name="Google Shape;478;p51">
            <a:extLst>
              <a:ext uri="{FF2B5EF4-FFF2-40B4-BE49-F238E27FC236}">
                <a16:creationId xmlns:a16="http://schemas.microsoft.com/office/drawing/2014/main" id="{69533B6A-4B8B-4105-BC61-DD2F4969803D}"/>
              </a:ext>
            </a:extLst>
          </p:cNvPr>
          <p:cNvSpPr txBox="1"/>
          <p:nvPr/>
        </p:nvSpPr>
        <p:spPr>
          <a:xfrm>
            <a:off x="999646" y="3937810"/>
            <a:ext cx="1796647"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rPr>
              <a:t>Reviews on Locations</a:t>
            </a:r>
            <a:endParaRPr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endParaRPr>
          </a:p>
        </p:txBody>
      </p:sp>
      <p:sp>
        <p:nvSpPr>
          <p:cNvPr id="30" name="Google Shape;488;p51">
            <a:extLst>
              <a:ext uri="{FF2B5EF4-FFF2-40B4-BE49-F238E27FC236}">
                <a16:creationId xmlns:a16="http://schemas.microsoft.com/office/drawing/2014/main" id="{48079833-04EB-419E-AC79-19332BDA1C77}"/>
              </a:ext>
            </a:extLst>
          </p:cNvPr>
          <p:cNvSpPr/>
          <p:nvPr/>
        </p:nvSpPr>
        <p:spPr>
          <a:xfrm>
            <a:off x="239623" y="3861845"/>
            <a:ext cx="761885" cy="561038"/>
          </a:xfrm>
          <a:prstGeom prst="flowChartPreparation">
            <a:avLst/>
          </a:prstGeom>
          <a:solidFill>
            <a:schemeClr val="dk1"/>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51">
            <a:extLst>
              <a:ext uri="{FF2B5EF4-FFF2-40B4-BE49-F238E27FC236}">
                <a16:creationId xmlns:a16="http://schemas.microsoft.com/office/drawing/2014/main" id="{DE6B617A-649A-4553-A893-52AC2C31ECD0}"/>
              </a:ext>
            </a:extLst>
          </p:cNvPr>
          <p:cNvSpPr txBox="1"/>
          <p:nvPr/>
        </p:nvSpPr>
        <p:spPr>
          <a:xfrm>
            <a:off x="301188" y="3924223"/>
            <a:ext cx="666900" cy="476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rgbClr val="FFFFFF"/>
                </a:solidFill>
                <a:latin typeface="Work Sans Medium"/>
                <a:ea typeface="Work Sans Medium"/>
                <a:cs typeface="Work Sans Medium"/>
                <a:sym typeface="Work Sans Medium"/>
              </a:rPr>
              <a:t>21K</a:t>
            </a:r>
            <a:endParaRPr dirty="0">
              <a:solidFill>
                <a:srgbClr val="FFFFFF"/>
              </a:solidFill>
              <a:latin typeface="Work Sans Medium"/>
              <a:ea typeface="Work Sans Medium"/>
              <a:cs typeface="Work Sans Medium"/>
              <a:sym typeface="Work Sans Medium"/>
            </a:endParaRPr>
          </a:p>
        </p:txBody>
      </p:sp>
      <p:sp>
        <p:nvSpPr>
          <p:cNvPr id="32" name="Google Shape;478;p51">
            <a:extLst>
              <a:ext uri="{FF2B5EF4-FFF2-40B4-BE49-F238E27FC236}">
                <a16:creationId xmlns:a16="http://schemas.microsoft.com/office/drawing/2014/main" id="{CA97A281-3757-4E58-A56E-A288D9B416A3}"/>
              </a:ext>
            </a:extLst>
          </p:cNvPr>
          <p:cNvSpPr txBox="1"/>
          <p:nvPr/>
        </p:nvSpPr>
        <p:spPr>
          <a:xfrm>
            <a:off x="984564" y="2688608"/>
            <a:ext cx="2520619"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rPr>
              <a:t>Reviews on Communication</a:t>
            </a:r>
            <a:endParaRPr dirty="0">
              <a:solidFill>
                <a:srgbClr val="423732"/>
              </a:solidFill>
              <a:latin typeface="Calibri" panose="020F0502020204030204" pitchFamily="34" charset="0"/>
              <a:ea typeface="Calibri" panose="020F0502020204030204" pitchFamily="34" charset="0"/>
              <a:cs typeface="Calibri" panose="020F0502020204030204" pitchFamily="34" charset="0"/>
              <a:sym typeface="Fraunces Medium"/>
            </a:endParaRPr>
          </a:p>
        </p:txBody>
      </p:sp>
      <p:sp>
        <p:nvSpPr>
          <p:cNvPr id="35" name="Google Shape;485;p51">
            <a:extLst>
              <a:ext uri="{FF2B5EF4-FFF2-40B4-BE49-F238E27FC236}">
                <a16:creationId xmlns:a16="http://schemas.microsoft.com/office/drawing/2014/main" id="{8A55D904-80F9-471E-81AE-717BA8D8819D}"/>
              </a:ext>
            </a:extLst>
          </p:cNvPr>
          <p:cNvSpPr/>
          <p:nvPr/>
        </p:nvSpPr>
        <p:spPr>
          <a:xfrm>
            <a:off x="206203" y="2627857"/>
            <a:ext cx="758050" cy="551707"/>
          </a:xfrm>
          <a:prstGeom prst="flowChartPreparation">
            <a:avLst/>
          </a:prstGeom>
          <a:solidFill>
            <a:srgbClr val="686464"/>
          </a:solidFill>
          <a:ln>
            <a:noFill/>
          </a:ln>
          <a:effectLst>
            <a:outerShdw blurRad="285750" dist="19050" algn="bl" rotWithShape="0">
              <a:srgbClr val="CECECE"/>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9;p51">
            <a:extLst>
              <a:ext uri="{FF2B5EF4-FFF2-40B4-BE49-F238E27FC236}">
                <a16:creationId xmlns:a16="http://schemas.microsoft.com/office/drawing/2014/main" id="{A8BBA37D-8947-4721-A63C-D31DE89BE9C2}"/>
              </a:ext>
            </a:extLst>
          </p:cNvPr>
          <p:cNvSpPr txBox="1"/>
          <p:nvPr/>
        </p:nvSpPr>
        <p:spPr>
          <a:xfrm>
            <a:off x="239623" y="2665661"/>
            <a:ext cx="666900" cy="476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rgbClr val="FFFFFF"/>
                </a:solidFill>
                <a:latin typeface="Work Sans Medium"/>
                <a:ea typeface="Work Sans Medium"/>
                <a:cs typeface="Work Sans Medium"/>
                <a:sym typeface="Work Sans Medium"/>
              </a:rPr>
              <a:t>20.82K</a:t>
            </a:r>
            <a:endParaRPr dirty="0">
              <a:solidFill>
                <a:srgbClr val="FFFFFF"/>
              </a:solidFill>
              <a:latin typeface="Work Sans Medium"/>
              <a:ea typeface="Work Sans Medium"/>
              <a:cs typeface="Work Sans Medium"/>
              <a:sym typeface="Work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0"/>
          <p:cNvSpPr/>
          <p:nvPr/>
        </p:nvSpPr>
        <p:spPr>
          <a:xfrm>
            <a:off x="1955100" y="479269"/>
            <a:ext cx="5334900" cy="198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txBox="1">
            <a:spLocks noGrp="1"/>
          </p:cNvSpPr>
          <p:nvPr>
            <p:ph type="title"/>
          </p:nvPr>
        </p:nvSpPr>
        <p:spPr>
          <a:xfrm>
            <a:off x="2228223" y="909319"/>
            <a:ext cx="778354" cy="51913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solidFill>
                  <a:schemeClr val="dk1"/>
                </a:solidFill>
              </a:rPr>
              <a:t>05</a:t>
            </a:r>
            <a:endParaRPr sz="3600" dirty="0">
              <a:solidFill>
                <a:schemeClr val="dk1"/>
              </a:solidFill>
            </a:endParaRPr>
          </a:p>
        </p:txBody>
      </p:sp>
      <p:sp>
        <p:nvSpPr>
          <p:cNvPr id="682" name="Google Shape;682;p60"/>
          <p:cNvSpPr txBox="1">
            <a:spLocks noGrp="1"/>
          </p:cNvSpPr>
          <p:nvPr>
            <p:ph type="ctrTitle" idx="2"/>
          </p:nvPr>
        </p:nvSpPr>
        <p:spPr>
          <a:xfrm>
            <a:off x="2879123" y="680110"/>
            <a:ext cx="3707027" cy="102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chemeClr val="dk1"/>
                </a:solidFill>
              </a:rPr>
              <a:t>PROPERTY TYPE </a:t>
            </a:r>
            <a:br>
              <a:rPr lang="en" sz="2400" dirty="0">
                <a:solidFill>
                  <a:schemeClr val="dk1"/>
                </a:solidFill>
              </a:rPr>
            </a:br>
            <a:r>
              <a:rPr lang="en" sz="2400" dirty="0">
                <a:solidFill>
                  <a:schemeClr val="dk1"/>
                </a:solidFill>
              </a:rPr>
              <a:t>AND </a:t>
            </a:r>
            <a:br>
              <a:rPr lang="en" sz="2400" dirty="0">
                <a:solidFill>
                  <a:schemeClr val="dk1"/>
                </a:solidFill>
              </a:rPr>
            </a:br>
            <a:r>
              <a:rPr lang="en" sz="2400" dirty="0">
                <a:solidFill>
                  <a:schemeClr val="dk1"/>
                </a:solidFill>
              </a:rPr>
              <a:t>ROOM ANALYSIS</a:t>
            </a:r>
            <a:endParaRPr sz="2400" dirty="0">
              <a:solidFill>
                <a:schemeClr val="dk1"/>
              </a:solidFill>
            </a:endParaRPr>
          </a:p>
        </p:txBody>
      </p:sp>
      <p:sp>
        <p:nvSpPr>
          <p:cNvPr id="683" name="Google Shape;683;p60"/>
          <p:cNvSpPr txBox="1">
            <a:spLocks noGrp="1"/>
          </p:cNvSpPr>
          <p:nvPr>
            <p:ph type="subTitle" idx="1"/>
          </p:nvPr>
        </p:nvSpPr>
        <p:spPr>
          <a:xfrm>
            <a:off x="2508422" y="1735364"/>
            <a:ext cx="4567881" cy="5681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Analyze the distribution of property types and room types, exploring trends in the popularity of specific accommodation setups.</a:t>
            </a:r>
            <a:endParaRPr sz="1100" i="1"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pic>
        <p:nvPicPr>
          <p:cNvPr id="684" name="Google Shape;684;p60"/>
          <p:cNvPicPr preferRelativeResize="0"/>
          <p:nvPr/>
        </p:nvPicPr>
        <p:blipFill rotWithShape="1">
          <a:blip r:embed="rId3">
            <a:alphaModFix/>
          </a:blip>
          <a:srcRect l="9500" r="9508"/>
          <a:stretch/>
        </p:blipFill>
        <p:spPr>
          <a:xfrm>
            <a:off x="713300" y="539375"/>
            <a:ext cx="1069798" cy="1981798"/>
          </a:xfrm>
          <a:prstGeom prst="rect">
            <a:avLst/>
          </a:prstGeom>
          <a:noFill/>
          <a:ln>
            <a:noFill/>
          </a:ln>
        </p:spPr>
      </p:pic>
      <p:pic>
        <p:nvPicPr>
          <p:cNvPr id="685" name="Google Shape;685;p60"/>
          <p:cNvPicPr preferRelativeResize="0"/>
          <p:nvPr/>
        </p:nvPicPr>
        <p:blipFill rotWithShape="1">
          <a:blip r:embed="rId4">
            <a:alphaModFix/>
          </a:blip>
          <a:srcRect r="19008"/>
          <a:stretch/>
        </p:blipFill>
        <p:spPr>
          <a:xfrm>
            <a:off x="7360800" y="539375"/>
            <a:ext cx="1069798" cy="1981798"/>
          </a:xfrm>
          <a:prstGeom prst="rect">
            <a:avLst/>
          </a:prstGeom>
          <a:noFill/>
          <a:ln>
            <a:noFill/>
          </a:ln>
        </p:spPr>
      </p:pic>
      <p:pic>
        <p:nvPicPr>
          <p:cNvPr id="686" name="Google Shape;686;p60"/>
          <p:cNvPicPr preferRelativeResize="0"/>
          <p:nvPr/>
        </p:nvPicPr>
        <p:blipFill rotWithShape="1">
          <a:blip r:embed="rId5">
            <a:alphaModFix/>
          </a:blip>
          <a:srcRect t="11217" b="11209"/>
          <a:stretch/>
        </p:blipFill>
        <p:spPr>
          <a:xfrm>
            <a:off x="713300" y="2615850"/>
            <a:ext cx="3808200" cy="1968900"/>
          </a:xfrm>
          <a:prstGeom prst="rect">
            <a:avLst/>
          </a:prstGeom>
          <a:noFill/>
          <a:ln>
            <a:noFill/>
          </a:ln>
        </p:spPr>
      </p:pic>
      <p:pic>
        <p:nvPicPr>
          <p:cNvPr id="687" name="Google Shape;687;p60"/>
          <p:cNvPicPr preferRelativeResize="0"/>
          <p:nvPr/>
        </p:nvPicPr>
        <p:blipFill rotWithShape="1">
          <a:blip r:embed="rId6">
            <a:alphaModFix/>
          </a:blip>
          <a:srcRect t="14397" b="14397"/>
          <a:stretch/>
        </p:blipFill>
        <p:spPr>
          <a:xfrm>
            <a:off x="4622550" y="2615850"/>
            <a:ext cx="3808200" cy="1968900"/>
          </a:xfrm>
          <a:prstGeom prst="rect">
            <a:avLst/>
          </a:prstGeom>
          <a:noFill/>
          <a:ln>
            <a:noFill/>
          </a:ln>
        </p:spPr>
      </p:pic>
      <p:sp>
        <p:nvSpPr>
          <p:cNvPr id="10" name="Google Shape;265;p42">
            <a:extLst>
              <a:ext uri="{FF2B5EF4-FFF2-40B4-BE49-F238E27FC236}">
                <a16:creationId xmlns:a16="http://schemas.microsoft.com/office/drawing/2014/main" id="{43B33C54-CE14-4A02-A6CC-8465E198C106}"/>
              </a:ext>
            </a:extLst>
          </p:cNvPr>
          <p:cNvSpPr txBox="1">
            <a:spLocks/>
          </p:cNvSpPr>
          <p:nvPr/>
        </p:nvSpPr>
        <p:spPr>
          <a:xfrm>
            <a:off x="3497645" y="4716786"/>
            <a:ext cx="2856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accent2"/>
              </a:buClr>
              <a:buSzPts val="5200"/>
              <a:buFont typeface="Fraunces Medium"/>
              <a:buNone/>
              <a:defRPr sz="3500" b="0" i="0" u="none" strike="noStrike" cap="none">
                <a:solidFill>
                  <a:schemeClr val="accent2"/>
                </a:solidFill>
                <a:latin typeface="Fraunces Medium"/>
                <a:ea typeface="Fraunces Medium"/>
                <a:cs typeface="Fraunces Medium"/>
                <a:sym typeface="Fraunces Medium"/>
              </a:defRPr>
            </a:lvl1pPr>
            <a:lvl2pPr marR="0" lvl="1"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2pPr>
            <a:lvl3pPr marR="0" lvl="2"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3pPr>
            <a:lvl4pPr marR="0" lvl="3"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4pPr>
            <a:lvl5pPr marR="0" lvl="4"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5pPr>
            <a:lvl6pPr marR="0" lvl="5"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6pPr>
            <a:lvl7pPr marR="0" lvl="6"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7pPr>
            <a:lvl8pPr marR="0" lvl="7"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8pPr>
            <a:lvl9pPr marR="0" lvl="8" algn="ctr" rtl="0">
              <a:lnSpc>
                <a:spcPct val="100000"/>
              </a:lnSpc>
              <a:spcBef>
                <a:spcPts val="0"/>
              </a:spcBef>
              <a:spcAft>
                <a:spcPts val="0"/>
              </a:spcAft>
              <a:buClr>
                <a:schemeClr val="accent2"/>
              </a:buClr>
              <a:buSzPts val="5200"/>
              <a:buFont typeface="Fraunces Medium"/>
              <a:buNone/>
              <a:defRPr sz="5200" b="0" i="0" u="none" strike="noStrike" cap="none">
                <a:solidFill>
                  <a:schemeClr val="accent2"/>
                </a:solidFill>
                <a:latin typeface="Fraunces Medium"/>
                <a:ea typeface="Fraunces Medium"/>
                <a:cs typeface="Fraunces Medium"/>
                <a:sym typeface="Fraunces Medium"/>
              </a:defRPr>
            </a:lvl9pPr>
          </a:lstStyle>
          <a:p>
            <a:r>
              <a:rPr lang="en-US" sz="1800" dirty="0"/>
              <a:t>L    XURY HOTEL</a:t>
            </a:r>
            <a:endParaRPr lang="en-US" sz="1800" dirty="0">
              <a:solidFill>
                <a:schemeClr val="dk1"/>
              </a:solidFill>
              <a:latin typeface="Fraunces"/>
              <a:ea typeface="Fraunces"/>
              <a:cs typeface="Fraunces"/>
              <a:sym typeface="Fraunces"/>
            </a:endParaRPr>
          </a:p>
        </p:txBody>
      </p:sp>
      <p:sp>
        <p:nvSpPr>
          <p:cNvPr id="11" name="Star: 5 Points 10">
            <a:extLst>
              <a:ext uri="{FF2B5EF4-FFF2-40B4-BE49-F238E27FC236}">
                <a16:creationId xmlns:a16="http://schemas.microsoft.com/office/drawing/2014/main" id="{F54F7988-BBD3-4FF5-BD38-D261F0A48701}"/>
              </a:ext>
            </a:extLst>
          </p:cNvPr>
          <p:cNvSpPr/>
          <p:nvPr/>
        </p:nvSpPr>
        <p:spPr>
          <a:xfrm>
            <a:off x="3719383" y="4762095"/>
            <a:ext cx="206184" cy="209441"/>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0"/>
          <p:cNvSpPr txBox="1">
            <a:spLocks noGrp="1"/>
          </p:cNvSpPr>
          <p:nvPr>
            <p:ph type="ctrTitle"/>
          </p:nvPr>
        </p:nvSpPr>
        <p:spPr>
          <a:xfrm>
            <a:off x="1848847" y="85132"/>
            <a:ext cx="5548944" cy="1059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POPULAR PROPERTY TYPE WITH </a:t>
            </a:r>
            <a:br>
              <a:rPr lang="en-IN" sz="2400" dirty="0"/>
            </a:br>
            <a:r>
              <a:rPr lang="en-IN" sz="2400" dirty="0"/>
              <a:t>TOTAL REVIEWS</a:t>
            </a:r>
            <a:endParaRPr sz="3200" dirty="0"/>
          </a:p>
        </p:txBody>
      </p:sp>
      <p:pic>
        <p:nvPicPr>
          <p:cNvPr id="19" name="Picture 18">
            <a:extLst>
              <a:ext uri="{FF2B5EF4-FFF2-40B4-BE49-F238E27FC236}">
                <a16:creationId xmlns:a16="http://schemas.microsoft.com/office/drawing/2014/main" id="{D497ED69-B4D2-4560-9A1A-FFF8274163E4}"/>
              </a:ext>
            </a:extLst>
          </p:cNvPr>
          <p:cNvPicPr>
            <a:picLocks noChangeAspect="1"/>
          </p:cNvPicPr>
          <p:nvPr/>
        </p:nvPicPr>
        <p:blipFill rotWithShape="1">
          <a:blip r:embed="rId3"/>
          <a:srcRect t="7540"/>
          <a:stretch/>
        </p:blipFill>
        <p:spPr>
          <a:xfrm>
            <a:off x="306765" y="873105"/>
            <a:ext cx="8695650" cy="41039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 OF THE PROJECT</a:t>
            </a:r>
            <a:endParaRPr dirty="0"/>
          </a:p>
        </p:txBody>
      </p:sp>
      <p:graphicFrame>
        <p:nvGraphicFramePr>
          <p:cNvPr id="204" name="Google Shape;204;p38"/>
          <p:cNvGraphicFramePr/>
          <p:nvPr>
            <p:extLst>
              <p:ext uri="{D42A27DB-BD31-4B8C-83A1-F6EECF244321}">
                <p14:modId xmlns:p14="http://schemas.microsoft.com/office/powerpoint/2010/main" val="2253968887"/>
              </p:ext>
            </p:extLst>
          </p:nvPr>
        </p:nvGraphicFramePr>
        <p:xfrm>
          <a:off x="802378" y="2567495"/>
          <a:ext cx="7704000" cy="2015925"/>
        </p:xfrm>
        <a:graphic>
          <a:graphicData uri="http://schemas.openxmlformats.org/drawingml/2006/table">
            <a:tbl>
              <a:tblPr>
                <a:noFill/>
                <a:tableStyleId>{EE15CB84-0AB4-4788-A7F2-99E217A032DB}</a:tableStyleId>
              </a:tblPr>
              <a:tblGrid>
                <a:gridCol w="2296550">
                  <a:extLst>
                    <a:ext uri="{9D8B030D-6E8A-4147-A177-3AD203B41FA5}">
                      <a16:colId xmlns:a16="http://schemas.microsoft.com/office/drawing/2014/main" val="20000"/>
                    </a:ext>
                  </a:extLst>
                </a:gridCol>
                <a:gridCol w="5407450">
                  <a:extLst>
                    <a:ext uri="{9D8B030D-6E8A-4147-A177-3AD203B41FA5}">
                      <a16:colId xmlns:a16="http://schemas.microsoft.com/office/drawing/2014/main" val="20001"/>
                    </a:ext>
                  </a:extLst>
                </a:gridCol>
              </a:tblGrid>
              <a:tr h="338975">
                <a:tc>
                  <a:txBody>
                    <a:bodyPr/>
                    <a:lstStyle/>
                    <a:p>
                      <a:pPr marL="0" marR="0" lvl="0" indent="0" algn="l" rtl="0">
                        <a:lnSpc>
                          <a:spcPct val="100000"/>
                        </a:lnSpc>
                        <a:spcBef>
                          <a:spcPts val="0"/>
                        </a:spcBef>
                        <a:spcAft>
                          <a:spcPts val="0"/>
                        </a:spcAft>
                        <a:buNone/>
                      </a:pPr>
                      <a:r>
                        <a:rPr lang="en-IN" sz="1200" dirty="0">
                          <a:solidFill>
                            <a:schemeClr val="accent2"/>
                          </a:solidFill>
                          <a:latin typeface="Fraunces Medium"/>
                          <a:ea typeface="Fraunces Medium"/>
                          <a:cs typeface="Fraunces Medium"/>
                          <a:sym typeface="Fraunces Medium"/>
                        </a:rPr>
                        <a:t>OBJECTIVE</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IN" sz="900" dirty="0">
                          <a:solidFill>
                            <a:schemeClr val="dk1"/>
                          </a:solidFill>
                          <a:latin typeface="Work Sans"/>
                          <a:ea typeface="Work Sans"/>
                          <a:cs typeface="Work Sans"/>
                          <a:sym typeface="Work Sans"/>
                        </a:rPr>
                        <a:t>To understand the Business Objective/goal to achieve and with what tools. </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3000">
                <a:tc>
                  <a:txBody>
                    <a:bodyPr/>
                    <a:lstStyle/>
                    <a:p>
                      <a:pPr marL="0" marR="0" lvl="0" indent="0" algn="l" rtl="0">
                        <a:lnSpc>
                          <a:spcPct val="100000"/>
                        </a:lnSpc>
                        <a:spcBef>
                          <a:spcPts val="0"/>
                        </a:spcBef>
                        <a:spcAft>
                          <a:spcPts val="0"/>
                        </a:spcAft>
                        <a:buNone/>
                      </a:pPr>
                      <a:r>
                        <a:rPr lang="en-IN" sz="1200" dirty="0">
                          <a:solidFill>
                            <a:schemeClr val="accent2"/>
                          </a:solidFill>
                          <a:latin typeface="Fraunces Medium"/>
                          <a:ea typeface="Fraunces Medium"/>
                          <a:cs typeface="Fraunces Medium"/>
                          <a:sym typeface="Fraunces Medium"/>
                        </a:rPr>
                        <a:t>RESOURCES AND TOOLS</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IN" sz="900" dirty="0">
                          <a:solidFill>
                            <a:schemeClr val="dk1"/>
                          </a:solidFill>
                          <a:latin typeface="Work Sans"/>
                          <a:ea typeface="Work Sans"/>
                          <a:cs typeface="Work Sans"/>
                          <a:sym typeface="Work Sans"/>
                        </a:rPr>
                        <a:t>What are the resources available, Microsoft Power BI will be primary tool for this project.</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8975">
                <a:tc>
                  <a:txBody>
                    <a:bodyPr/>
                    <a:lstStyle/>
                    <a:p>
                      <a:pPr marL="0" marR="0" lvl="0" indent="0" algn="l" rtl="0">
                        <a:lnSpc>
                          <a:spcPct val="100000"/>
                        </a:lnSpc>
                        <a:spcBef>
                          <a:spcPts val="0"/>
                        </a:spcBef>
                        <a:spcAft>
                          <a:spcPts val="0"/>
                        </a:spcAft>
                        <a:buNone/>
                      </a:pPr>
                      <a:r>
                        <a:rPr lang="en-IN" sz="1200" dirty="0">
                          <a:solidFill>
                            <a:schemeClr val="accent2"/>
                          </a:solidFill>
                          <a:latin typeface="Fraunces Medium"/>
                          <a:ea typeface="Fraunces Medium"/>
                          <a:cs typeface="Fraunces Medium"/>
                          <a:sym typeface="Fraunces Medium"/>
                        </a:rPr>
                        <a:t>MILESTONES</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IN" sz="900" dirty="0">
                          <a:solidFill>
                            <a:schemeClr val="dk1"/>
                          </a:solidFill>
                          <a:latin typeface="Work Sans"/>
                          <a:ea typeface="Work Sans"/>
                          <a:cs typeface="Work Sans"/>
                          <a:sym typeface="Work Sans"/>
                        </a:rPr>
                        <a:t>Set the goals for each iteration Clear in timely manner to meet the project time-line.</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8975">
                <a:tc>
                  <a:txBody>
                    <a:bodyPr/>
                    <a:lstStyle/>
                    <a:p>
                      <a:pPr marL="0" marR="0" lvl="0" indent="0" algn="l" rtl="0">
                        <a:lnSpc>
                          <a:spcPct val="100000"/>
                        </a:lnSpc>
                        <a:spcBef>
                          <a:spcPts val="0"/>
                        </a:spcBef>
                        <a:spcAft>
                          <a:spcPts val="0"/>
                        </a:spcAft>
                        <a:buNone/>
                      </a:pPr>
                      <a:r>
                        <a:rPr lang="en" sz="1200" dirty="0">
                          <a:solidFill>
                            <a:schemeClr val="accent2"/>
                          </a:solidFill>
                          <a:uFill>
                            <a:noFill/>
                          </a:uFill>
                          <a:latin typeface="Fraunces Medium"/>
                          <a:ea typeface="Fraunces Medium"/>
                          <a:cs typeface="Fraunces Medium"/>
                          <a:sym typeface="Fraunces Medium"/>
                        </a:rPr>
                        <a:t>APPROACH</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IN" sz="900" dirty="0">
                          <a:solidFill>
                            <a:schemeClr val="dk1"/>
                          </a:solidFill>
                          <a:latin typeface="Work Sans"/>
                          <a:ea typeface="Work Sans"/>
                          <a:cs typeface="Work Sans"/>
                          <a:sym typeface="Work Sans"/>
                        </a:rPr>
                        <a:t>Design the Requirement Document, Functional Requirement and Data Model to follow.</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3000">
                <a:tc>
                  <a:txBody>
                    <a:bodyPr/>
                    <a:lstStyle/>
                    <a:p>
                      <a:pPr marL="0" marR="0" lvl="0" indent="0" algn="l" rtl="0">
                        <a:lnSpc>
                          <a:spcPct val="100000"/>
                        </a:lnSpc>
                        <a:spcBef>
                          <a:spcPts val="0"/>
                        </a:spcBef>
                        <a:spcAft>
                          <a:spcPts val="0"/>
                        </a:spcAft>
                        <a:buNone/>
                      </a:pPr>
                      <a:r>
                        <a:rPr lang="en-IN" sz="1200" dirty="0">
                          <a:solidFill>
                            <a:schemeClr val="accent2"/>
                          </a:solidFill>
                          <a:latin typeface="Fraunces Medium"/>
                          <a:ea typeface="Fraunces Medium"/>
                          <a:cs typeface="Fraunces Medium"/>
                          <a:sym typeface="Fraunces Medium"/>
                        </a:rPr>
                        <a:t>DATA SOURCES </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IN" sz="900" dirty="0">
                          <a:solidFill>
                            <a:schemeClr val="dk1"/>
                          </a:solidFill>
                          <a:latin typeface="Work Sans"/>
                          <a:ea typeface="Work Sans"/>
                          <a:cs typeface="Work Sans"/>
                          <a:sym typeface="Work Sans"/>
                        </a:rPr>
                        <a:t>Data Extraction/Retrieval from internal and External Data Sources like Cloud, Data Lake.</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3000">
                <a:tc>
                  <a:txBody>
                    <a:bodyPr/>
                    <a:lstStyle/>
                    <a:p>
                      <a:pPr marL="0" marR="0" lvl="0" indent="0" algn="l" rtl="0">
                        <a:lnSpc>
                          <a:spcPct val="100000"/>
                        </a:lnSpc>
                        <a:spcBef>
                          <a:spcPts val="0"/>
                        </a:spcBef>
                        <a:spcAft>
                          <a:spcPts val="0"/>
                        </a:spcAft>
                        <a:buNone/>
                      </a:pPr>
                      <a:r>
                        <a:rPr lang="en-IN" sz="1200" dirty="0">
                          <a:solidFill>
                            <a:schemeClr val="accent2"/>
                          </a:solidFill>
                          <a:latin typeface="Fraunces Medium"/>
                          <a:ea typeface="Fraunces Medium"/>
                          <a:cs typeface="Fraunces Medium"/>
                          <a:sym typeface="Fraunces Medium"/>
                        </a:rPr>
                        <a:t>FINAL REPORT</a:t>
                      </a:r>
                      <a:endParaRPr sz="1200" dirty="0">
                        <a:solidFill>
                          <a:schemeClr val="accent2"/>
                        </a:solidFill>
                        <a:latin typeface="Fraunces Medium"/>
                        <a:ea typeface="Fraunces Medium"/>
                        <a:cs typeface="Fraunces Medium"/>
                        <a:sym typeface="Fraunce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IN" sz="900" dirty="0">
                          <a:solidFill>
                            <a:schemeClr val="dk1"/>
                          </a:solidFill>
                          <a:latin typeface="Work Sans"/>
                          <a:ea typeface="Work Sans"/>
                          <a:cs typeface="Work Sans"/>
                          <a:sym typeface="Work Sans"/>
                        </a:rPr>
                        <a:t>Prepare the Presentation With All the data-driven insights and project Recommendations</a:t>
                      </a:r>
                      <a:endParaRPr sz="900" dirty="0">
                        <a:solidFill>
                          <a:schemeClr val="dk1"/>
                        </a:solidFill>
                        <a:latin typeface="Work Sans"/>
                        <a:ea typeface="Work Sans"/>
                        <a:cs typeface="Work Sans"/>
                        <a:sym typeface="Work Sa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5" name="Google Shape;205;p38"/>
          <p:cNvSpPr txBox="1"/>
          <p:nvPr/>
        </p:nvSpPr>
        <p:spPr>
          <a:xfrm>
            <a:off x="1853514" y="1343724"/>
            <a:ext cx="5923005" cy="1098609"/>
          </a:xfrm>
          <a:prstGeom prst="rect">
            <a:avLst/>
          </a:prstGeom>
          <a:noFill/>
          <a:ln>
            <a:noFill/>
          </a:ln>
        </p:spPr>
        <p:txBody>
          <a:bodyPr spcFirstLastPara="1" wrap="square" lIns="91425" tIns="91425" rIns="0" bIns="91425" anchor="t" anchorCtr="0">
            <a:noAutofit/>
          </a:bodyPr>
          <a:lstStyle/>
          <a:p>
            <a:pPr algn="ctr"/>
            <a:r>
              <a:rPr lang="en-US" sz="1200" b="0" i="0" dirty="0">
                <a:solidFill>
                  <a:srgbClr val="3A3A3A"/>
                </a:solidFill>
                <a:effectLst/>
                <a:latin typeface="Harlow Solid Italic" panose="04030604020F02020D02" pitchFamily="82" charset="0"/>
              </a:rPr>
              <a:t>“As the traveler who has once been from home is wiser than he who has never left his own doorstep, </a:t>
            </a:r>
          </a:p>
          <a:p>
            <a:pPr algn="ctr"/>
            <a:r>
              <a:rPr lang="en-US" sz="1200" b="0" i="0" dirty="0">
                <a:solidFill>
                  <a:srgbClr val="3A3A3A"/>
                </a:solidFill>
                <a:effectLst/>
                <a:latin typeface="Harlow Solid Italic" panose="04030604020F02020D02" pitchFamily="82" charset="0"/>
              </a:rPr>
              <a:t>so a knowledge of one other culture should sharpen our ability to scrutinize more steadily, to appreciate more lovingly, our own.” – Margaret Mead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35" name="Google Shape;535;p52"/>
          <p:cNvSpPr txBox="1">
            <a:spLocks noGrp="1"/>
          </p:cNvSpPr>
          <p:nvPr>
            <p:ph type="ctrTitle"/>
          </p:nvPr>
        </p:nvSpPr>
        <p:spPr>
          <a:xfrm>
            <a:off x="654556" y="230074"/>
            <a:ext cx="7717200" cy="4721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ROOM TYPE ANALYSIS</a:t>
            </a:r>
            <a:endParaRPr dirty="0"/>
          </a:p>
        </p:txBody>
      </p:sp>
      <p:pic>
        <p:nvPicPr>
          <p:cNvPr id="5" name="Picture 4">
            <a:extLst>
              <a:ext uri="{FF2B5EF4-FFF2-40B4-BE49-F238E27FC236}">
                <a16:creationId xmlns:a16="http://schemas.microsoft.com/office/drawing/2014/main" id="{248FEA01-3FB0-46C9-A877-ABF2C5542E72}"/>
              </a:ext>
            </a:extLst>
          </p:cNvPr>
          <p:cNvPicPr>
            <a:picLocks noChangeAspect="1"/>
          </p:cNvPicPr>
          <p:nvPr/>
        </p:nvPicPr>
        <p:blipFill rotWithShape="1">
          <a:blip r:embed="rId3"/>
          <a:srcRect l="1968" t="10502"/>
          <a:stretch/>
        </p:blipFill>
        <p:spPr>
          <a:xfrm>
            <a:off x="23598" y="1014689"/>
            <a:ext cx="5451004" cy="3620129"/>
          </a:xfrm>
          <a:prstGeom prst="rect">
            <a:avLst/>
          </a:prstGeom>
        </p:spPr>
      </p:pic>
      <p:sp>
        <p:nvSpPr>
          <p:cNvPr id="44" name="Google Shape;351;p48">
            <a:extLst>
              <a:ext uri="{FF2B5EF4-FFF2-40B4-BE49-F238E27FC236}">
                <a16:creationId xmlns:a16="http://schemas.microsoft.com/office/drawing/2014/main" id="{45A1F5D8-7A08-4A48-9778-D2009E37CF5F}"/>
              </a:ext>
            </a:extLst>
          </p:cNvPr>
          <p:cNvSpPr txBox="1">
            <a:spLocks/>
          </p:cNvSpPr>
          <p:nvPr/>
        </p:nvSpPr>
        <p:spPr>
          <a:xfrm>
            <a:off x="4572000" y="2201449"/>
            <a:ext cx="4415944" cy="16323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The most popular room type  is Entire Home/Apartment, which can accommodate more than 5-6 pax, however according to the donut chart, on the opposite, guests prefer private room with single or max 2 occupancy.</a:t>
            </a:r>
          </a:p>
          <a:p>
            <a:r>
              <a:rPr lang="en-IN"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Less then 1% people mark their choice on shared rooms or hotel rooms. </a:t>
            </a:r>
            <a:endParaRPr lang="en-US"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53"/>
          <p:cNvGrpSpPr/>
          <p:nvPr/>
        </p:nvGrpSpPr>
        <p:grpSpPr>
          <a:xfrm>
            <a:off x="269482" y="1544821"/>
            <a:ext cx="6557319" cy="3353342"/>
            <a:chOff x="2524263" y="1180011"/>
            <a:chExt cx="4095612" cy="2693502"/>
          </a:xfrm>
        </p:grpSpPr>
        <p:sp>
          <p:nvSpPr>
            <p:cNvPr id="541" name="Google Shape;541;p53"/>
            <p:cNvSpPr/>
            <p:nvPr/>
          </p:nvSpPr>
          <p:spPr>
            <a:xfrm rot="10800000">
              <a:off x="2524263" y="1180011"/>
              <a:ext cx="4095612" cy="2693502"/>
            </a:xfrm>
            <a:custGeom>
              <a:avLst/>
              <a:gdLst/>
              <a:ahLst/>
              <a:cxnLst/>
              <a:rect l="l" t="t" r="r" b="b"/>
              <a:pathLst>
                <a:path w="66498" h="43731" extrusionOk="0">
                  <a:moveTo>
                    <a:pt x="3372" y="0"/>
                  </a:moveTo>
                  <a:cubicBezTo>
                    <a:pt x="1524" y="0"/>
                    <a:pt x="1" y="1524"/>
                    <a:pt x="1" y="3371"/>
                  </a:cubicBezTo>
                  <a:lnTo>
                    <a:pt x="1" y="40360"/>
                  </a:lnTo>
                  <a:cubicBezTo>
                    <a:pt x="1" y="42207"/>
                    <a:pt x="1524" y="43731"/>
                    <a:pt x="3372" y="43731"/>
                  </a:cubicBezTo>
                  <a:lnTo>
                    <a:pt x="63126" y="43731"/>
                  </a:lnTo>
                  <a:cubicBezTo>
                    <a:pt x="64973" y="43731"/>
                    <a:pt x="66497" y="42207"/>
                    <a:pt x="66497" y="40360"/>
                  </a:cubicBezTo>
                  <a:lnTo>
                    <a:pt x="66497" y="3371"/>
                  </a:lnTo>
                  <a:cubicBezTo>
                    <a:pt x="66497" y="1524"/>
                    <a:pt x="64973" y="0"/>
                    <a:pt x="6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rot="10800000">
              <a:off x="2691982" y="2405856"/>
              <a:ext cx="241802" cy="241812"/>
            </a:xfrm>
            <a:custGeom>
              <a:avLst/>
              <a:gdLst/>
              <a:ahLst/>
              <a:cxnLst/>
              <a:rect l="l" t="t" r="r" b="b"/>
              <a:pathLst>
                <a:path w="3926" h="3926" extrusionOk="0">
                  <a:moveTo>
                    <a:pt x="1940" y="1"/>
                  </a:moveTo>
                  <a:cubicBezTo>
                    <a:pt x="878" y="1"/>
                    <a:pt x="0" y="878"/>
                    <a:pt x="0" y="1986"/>
                  </a:cubicBezTo>
                  <a:cubicBezTo>
                    <a:pt x="0" y="3048"/>
                    <a:pt x="878" y="3926"/>
                    <a:pt x="1940" y="3926"/>
                  </a:cubicBezTo>
                  <a:cubicBezTo>
                    <a:pt x="3048" y="3926"/>
                    <a:pt x="3926" y="3048"/>
                    <a:pt x="3926" y="1986"/>
                  </a:cubicBezTo>
                  <a:cubicBezTo>
                    <a:pt x="3926" y="878"/>
                    <a:pt x="3048" y="1"/>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rot="10800000">
              <a:off x="3019139" y="1180011"/>
              <a:ext cx="3600736" cy="2693502"/>
            </a:xfrm>
            <a:custGeom>
              <a:avLst/>
              <a:gdLst/>
              <a:ahLst/>
              <a:cxnLst/>
              <a:rect l="l" t="t" r="r" b="b"/>
              <a:pathLst>
                <a:path w="58463" h="43731" extrusionOk="0">
                  <a:moveTo>
                    <a:pt x="3372" y="0"/>
                  </a:moveTo>
                  <a:cubicBezTo>
                    <a:pt x="1524" y="0"/>
                    <a:pt x="1" y="1524"/>
                    <a:pt x="1" y="3371"/>
                  </a:cubicBezTo>
                  <a:lnTo>
                    <a:pt x="1" y="40360"/>
                  </a:lnTo>
                  <a:cubicBezTo>
                    <a:pt x="1" y="42207"/>
                    <a:pt x="1524" y="43731"/>
                    <a:pt x="3372" y="43731"/>
                  </a:cubicBezTo>
                  <a:lnTo>
                    <a:pt x="58462" y="43731"/>
                  </a:lnTo>
                  <a:lnTo>
                    <a:pt x="58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rot="10800000">
              <a:off x="2691982" y="2405856"/>
              <a:ext cx="241802" cy="241812"/>
            </a:xfrm>
            <a:custGeom>
              <a:avLst/>
              <a:gdLst/>
              <a:ahLst/>
              <a:cxnLst/>
              <a:rect l="l" t="t" r="r" b="b"/>
              <a:pathLst>
                <a:path w="3926" h="3926" extrusionOk="0">
                  <a:moveTo>
                    <a:pt x="1940" y="1"/>
                  </a:moveTo>
                  <a:cubicBezTo>
                    <a:pt x="878" y="1"/>
                    <a:pt x="0" y="878"/>
                    <a:pt x="0" y="1986"/>
                  </a:cubicBezTo>
                  <a:cubicBezTo>
                    <a:pt x="0" y="3048"/>
                    <a:pt x="878" y="3926"/>
                    <a:pt x="1940" y="3926"/>
                  </a:cubicBezTo>
                  <a:cubicBezTo>
                    <a:pt x="3048" y="3926"/>
                    <a:pt x="3926" y="3048"/>
                    <a:pt x="3926" y="1986"/>
                  </a:cubicBezTo>
                  <a:cubicBezTo>
                    <a:pt x="3926" y="878"/>
                    <a:pt x="3048" y="1"/>
                    <a:pt x="1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rot="10800000">
              <a:off x="3144285" y="1306553"/>
              <a:ext cx="3307753" cy="2440418"/>
            </a:xfrm>
            <a:custGeom>
              <a:avLst/>
              <a:gdLst/>
              <a:ahLst/>
              <a:cxnLst/>
              <a:rect l="l" t="t" r="r" b="b"/>
              <a:pathLst>
                <a:path w="53706" h="39622" extrusionOk="0">
                  <a:moveTo>
                    <a:pt x="0" y="1"/>
                  </a:moveTo>
                  <a:lnTo>
                    <a:pt x="0" y="39621"/>
                  </a:lnTo>
                  <a:lnTo>
                    <a:pt x="53705" y="39621"/>
                  </a:lnTo>
                  <a:lnTo>
                    <a:pt x="53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53"/>
          <p:cNvSpPr txBox="1">
            <a:spLocks noGrp="1"/>
          </p:cNvSpPr>
          <p:nvPr>
            <p:ph type="ctrTitle"/>
          </p:nvPr>
        </p:nvSpPr>
        <p:spPr>
          <a:xfrm>
            <a:off x="2570981" y="245337"/>
            <a:ext cx="4299376" cy="6466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MOCKUP DEVICE</a:t>
            </a:r>
            <a:endParaRPr dirty="0"/>
          </a:p>
        </p:txBody>
      </p:sp>
      <p:sp>
        <p:nvSpPr>
          <p:cNvPr id="549" name="Google Shape;549;p53"/>
          <p:cNvSpPr txBox="1">
            <a:spLocks noGrp="1"/>
          </p:cNvSpPr>
          <p:nvPr>
            <p:ph type="ctrTitle"/>
          </p:nvPr>
        </p:nvSpPr>
        <p:spPr>
          <a:xfrm>
            <a:off x="3394758" y="853726"/>
            <a:ext cx="2753400" cy="346800"/>
          </a:xfrm>
          <a:prstGeom prst="rect">
            <a:avLst/>
          </a:prstGeom>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 sz="1800" dirty="0"/>
              <a:t>L    XURY HOTEL</a:t>
            </a:r>
            <a:endParaRPr sz="1800" dirty="0">
              <a:solidFill>
                <a:schemeClr val="dk1"/>
              </a:solidFill>
              <a:latin typeface="Fraunces"/>
              <a:ea typeface="Fraunces"/>
              <a:cs typeface="Fraunces"/>
              <a:sym typeface="Fraunces"/>
            </a:endParaRPr>
          </a:p>
        </p:txBody>
      </p:sp>
      <p:sp>
        <p:nvSpPr>
          <p:cNvPr id="14" name="Star: 5 Points 13">
            <a:extLst>
              <a:ext uri="{FF2B5EF4-FFF2-40B4-BE49-F238E27FC236}">
                <a16:creationId xmlns:a16="http://schemas.microsoft.com/office/drawing/2014/main" id="{3484ACCE-F1E4-487E-BD1B-5FCE32D57A33}"/>
              </a:ext>
            </a:extLst>
          </p:cNvPr>
          <p:cNvSpPr/>
          <p:nvPr/>
        </p:nvSpPr>
        <p:spPr>
          <a:xfrm>
            <a:off x="3612283" y="875976"/>
            <a:ext cx="206184" cy="209441"/>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oogle Shape;540;p53">
            <a:extLst>
              <a:ext uri="{FF2B5EF4-FFF2-40B4-BE49-F238E27FC236}">
                <a16:creationId xmlns:a16="http://schemas.microsoft.com/office/drawing/2014/main" id="{227568E4-3820-4FF8-A96D-A3C707308A71}"/>
              </a:ext>
            </a:extLst>
          </p:cNvPr>
          <p:cNvGrpSpPr/>
          <p:nvPr/>
        </p:nvGrpSpPr>
        <p:grpSpPr>
          <a:xfrm rot="16200000">
            <a:off x="6362114" y="2400990"/>
            <a:ext cx="3095145" cy="1698259"/>
            <a:chOff x="2524263" y="1180011"/>
            <a:chExt cx="4095612" cy="2693502"/>
          </a:xfrm>
        </p:grpSpPr>
        <p:sp>
          <p:nvSpPr>
            <p:cNvPr id="18" name="Google Shape;541;p53">
              <a:extLst>
                <a:ext uri="{FF2B5EF4-FFF2-40B4-BE49-F238E27FC236}">
                  <a16:creationId xmlns:a16="http://schemas.microsoft.com/office/drawing/2014/main" id="{F5B00924-F227-497D-B436-061136DCE279}"/>
                </a:ext>
              </a:extLst>
            </p:cNvPr>
            <p:cNvSpPr/>
            <p:nvPr/>
          </p:nvSpPr>
          <p:spPr>
            <a:xfrm rot="10800000">
              <a:off x="2524263" y="1180011"/>
              <a:ext cx="4095612" cy="2693502"/>
            </a:xfrm>
            <a:custGeom>
              <a:avLst/>
              <a:gdLst/>
              <a:ahLst/>
              <a:cxnLst/>
              <a:rect l="l" t="t" r="r" b="b"/>
              <a:pathLst>
                <a:path w="66498" h="43731" extrusionOk="0">
                  <a:moveTo>
                    <a:pt x="3372" y="0"/>
                  </a:moveTo>
                  <a:cubicBezTo>
                    <a:pt x="1524" y="0"/>
                    <a:pt x="1" y="1524"/>
                    <a:pt x="1" y="3371"/>
                  </a:cubicBezTo>
                  <a:lnTo>
                    <a:pt x="1" y="40360"/>
                  </a:lnTo>
                  <a:cubicBezTo>
                    <a:pt x="1" y="42207"/>
                    <a:pt x="1524" y="43731"/>
                    <a:pt x="3372" y="43731"/>
                  </a:cubicBezTo>
                  <a:lnTo>
                    <a:pt x="63126" y="43731"/>
                  </a:lnTo>
                  <a:cubicBezTo>
                    <a:pt x="64973" y="43731"/>
                    <a:pt x="66497" y="42207"/>
                    <a:pt x="66497" y="40360"/>
                  </a:cubicBezTo>
                  <a:lnTo>
                    <a:pt x="66497" y="3371"/>
                  </a:lnTo>
                  <a:cubicBezTo>
                    <a:pt x="66497" y="1524"/>
                    <a:pt x="64973" y="0"/>
                    <a:pt x="6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2;p53">
              <a:extLst>
                <a:ext uri="{FF2B5EF4-FFF2-40B4-BE49-F238E27FC236}">
                  <a16:creationId xmlns:a16="http://schemas.microsoft.com/office/drawing/2014/main" id="{CF262663-D7A6-4B7E-A77A-44E6BDF902C4}"/>
                </a:ext>
              </a:extLst>
            </p:cNvPr>
            <p:cNvSpPr/>
            <p:nvPr/>
          </p:nvSpPr>
          <p:spPr>
            <a:xfrm rot="10800000">
              <a:off x="2691982" y="2405856"/>
              <a:ext cx="241802" cy="241812"/>
            </a:xfrm>
            <a:custGeom>
              <a:avLst/>
              <a:gdLst/>
              <a:ahLst/>
              <a:cxnLst/>
              <a:rect l="l" t="t" r="r" b="b"/>
              <a:pathLst>
                <a:path w="3926" h="3926" extrusionOk="0">
                  <a:moveTo>
                    <a:pt x="1940" y="1"/>
                  </a:moveTo>
                  <a:cubicBezTo>
                    <a:pt x="878" y="1"/>
                    <a:pt x="0" y="878"/>
                    <a:pt x="0" y="1986"/>
                  </a:cubicBezTo>
                  <a:cubicBezTo>
                    <a:pt x="0" y="3048"/>
                    <a:pt x="878" y="3926"/>
                    <a:pt x="1940" y="3926"/>
                  </a:cubicBezTo>
                  <a:cubicBezTo>
                    <a:pt x="3048" y="3926"/>
                    <a:pt x="3926" y="3048"/>
                    <a:pt x="3926" y="1986"/>
                  </a:cubicBezTo>
                  <a:cubicBezTo>
                    <a:pt x="3926" y="878"/>
                    <a:pt x="3048" y="1"/>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3;p53">
              <a:extLst>
                <a:ext uri="{FF2B5EF4-FFF2-40B4-BE49-F238E27FC236}">
                  <a16:creationId xmlns:a16="http://schemas.microsoft.com/office/drawing/2014/main" id="{B2D87E25-FDE2-4520-A05C-FF3833784799}"/>
                </a:ext>
              </a:extLst>
            </p:cNvPr>
            <p:cNvSpPr/>
            <p:nvPr/>
          </p:nvSpPr>
          <p:spPr>
            <a:xfrm rot="10800000">
              <a:off x="3019139" y="1180011"/>
              <a:ext cx="3600736" cy="2693502"/>
            </a:xfrm>
            <a:custGeom>
              <a:avLst/>
              <a:gdLst/>
              <a:ahLst/>
              <a:cxnLst/>
              <a:rect l="l" t="t" r="r" b="b"/>
              <a:pathLst>
                <a:path w="58463" h="43731" extrusionOk="0">
                  <a:moveTo>
                    <a:pt x="3372" y="0"/>
                  </a:moveTo>
                  <a:cubicBezTo>
                    <a:pt x="1524" y="0"/>
                    <a:pt x="1" y="1524"/>
                    <a:pt x="1" y="3371"/>
                  </a:cubicBezTo>
                  <a:lnTo>
                    <a:pt x="1" y="40360"/>
                  </a:lnTo>
                  <a:cubicBezTo>
                    <a:pt x="1" y="42207"/>
                    <a:pt x="1524" y="43731"/>
                    <a:pt x="3372" y="43731"/>
                  </a:cubicBezTo>
                  <a:lnTo>
                    <a:pt x="58462" y="43731"/>
                  </a:lnTo>
                  <a:lnTo>
                    <a:pt x="58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4;p53">
              <a:extLst>
                <a:ext uri="{FF2B5EF4-FFF2-40B4-BE49-F238E27FC236}">
                  <a16:creationId xmlns:a16="http://schemas.microsoft.com/office/drawing/2014/main" id="{9D831F61-2448-4A61-A8F8-2E31CB19B296}"/>
                </a:ext>
              </a:extLst>
            </p:cNvPr>
            <p:cNvSpPr/>
            <p:nvPr/>
          </p:nvSpPr>
          <p:spPr>
            <a:xfrm rot="10800000">
              <a:off x="2691982" y="2405856"/>
              <a:ext cx="241802" cy="241812"/>
            </a:xfrm>
            <a:custGeom>
              <a:avLst/>
              <a:gdLst/>
              <a:ahLst/>
              <a:cxnLst/>
              <a:rect l="l" t="t" r="r" b="b"/>
              <a:pathLst>
                <a:path w="3926" h="3926" extrusionOk="0">
                  <a:moveTo>
                    <a:pt x="1940" y="1"/>
                  </a:moveTo>
                  <a:cubicBezTo>
                    <a:pt x="878" y="1"/>
                    <a:pt x="0" y="878"/>
                    <a:pt x="0" y="1986"/>
                  </a:cubicBezTo>
                  <a:cubicBezTo>
                    <a:pt x="0" y="3048"/>
                    <a:pt x="878" y="3926"/>
                    <a:pt x="1940" y="3926"/>
                  </a:cubicBezTo>
                  <a:cubicBezTo>
                    <a:pt x="3048" y="3926"/>
                    <a:pt x="3926" y="3048"/>
                    <a:pt x="3926" y="1986"/>
                  </a:cubicBezTo>
                  <a:cubicBezTo>
                    <a:pt x="3926" y="878"/>
                    <a:pt x="3048" y="1"/>
                    <a:pt x="1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5;p53">
              <a:extLst>
                <a:ext uri="{FF2B5EF4-FFF2-40B4-BE49-F238E27FC236}">
                  <a16:creationId xmlns:a16="http://schemas.microsoft.com/office/drawing/2014/main" id="{0B4EC8E4-6B60-4D44-8BAD-296498E594E7}"/>
                </a:ext>
              </a:extLst>
            </p:cNvPr>
            <p:cNvSpPr/>
            <p:nvPr/>
          </p:nvSpPr>
          <p:spPr>
            <a:xfrm rot="10800000">
              <a:off x="3144285" y="1306553"/>
              <a:ext cx="3307753" cy="2440418"/>
            </a:xfrm>
            <a:custGeom>
              <a:avLst/>
              <a:gdLst/>
              <a:ahLst/>
              <a:cxnLst/>
              <a:rect l="l" t="t" r="r" b="b"/>
              <a:pathLst>
                <a:path w="53706" h="39622" extrusionOk="0">
                  <a:moveTo>
                    <a:pt x="0" y="1"/>
                  </a:moveTo>
                  <a:lnTo>
                    <a:pt x="0" y="39621"/>
                  </a:lnTo>
                  <a:lnTo>
                    <a:pt x="53705" y="39621"/>
                  </a:lnTo>
                  <a:lnTo>
                    <a:pt x="53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CFDEB8EA-0A03-4B50-8412-AA226F8EE567}"/>
              </a:ext>
            </a:extLst>
          </p:cNvPr>
          <p:cNvPicPr>
            <a:picLocks noChangeAspect="1"/>
          </p:cNvPicPr>
          <p:nvPr/>
        </p:nvPicPr>
        <p:blipFill>
          <a:blip r:embed="rId3"/>
          <a:stretch>
            <a:fillRect/>
          </a:stretch>
        </p:blipFill>
        <p:spPr>
          <a:xfrm>
            <a:off x="7140341" y="1764881"/>
            <a:ext cx="1538690" cy="2658823"/>
          </a:xfrm>
          <a:prstGeom prst="rect">
            <a:avLst/>
          </a:prstGeom>
        </p:spPr>
      </p:pic>
      <p:pic>
        <p:nvPicPr>
          <p:cNvPr id="9" name="Picture 8">
            <a:extLst>
              <a:ext uri="{FF2B5EF4-FFF2-40B4-BE49-F238E27FC236}">
                <a16:creationId xmlns:a16="http://schemas.microsoft.com/office/drawing/2014/main" id="{34721A5B-4257-495B-8AE8-D7E2948C84BE}"/>
              </a:ext>
            </a:extLst>
          </p:cNvPr>
          <p:cNvPicPr>
            <a:picLocks noChangeAspect="1"/>
          </p:cNvPicPr>
          <p:nvPr/>
        </p:nvPicPr>
        <p:blipFill>
          <a:blip r:embed="rId4"/>
          <a:stretch>
            <a:fillRect/>
          </a:stretch>
        </p:blipFill>
        <p:spPr>
          <a:xfrm>
            <a:off x="982022" y="1622323"/>
            <a:ext cx="5641414" cy="3175369"/>
          </a:xfrm>
          <a:prstGeom prst="rect">
            <a:avLst/>
          </a:prstGeom>
          <a:effectLst>
            <a:softEdge rad="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54"/>
          <p:cNvPicPr preferRelativeResize="0"/>
          <p:nvPr/>
        </p:nvPicPr>
        <p:blipFill rotWithShape="1">
          <a:blip r:embed="rId3">
            <a:alphaModFix/>
          </a:blip>
          <a:srcRect t="33744" b="8652"/>
          <a:stretch/>
        </p:blipFill>
        <p:spPr>
          <a:xfrm>
            <a:off x="203528" y="87526"/>
            <a:ext cx="8630756" cy="1383147"/>
          </a:xfrm>
          <a:prstGeom prst="rect">
            <a:avLst/>
          </a:prstGeom>
          <a:noFill/>
          <a:ln>
            <a:noFill/>
          </a:ln>
        </p:spPr>
      </p:pic>
      <p:sp>
        <p:nvSpPr>
          <p:cNvPr id="555" name="Google Shape;555;p54"/>
          <p:cNvSpPr/>
          <p:nvPr/>
        </p:nvSpPr>
        <p:spPr>
          <a:xfrm>
            <a:off x="1728511" y="256206"/>
            <a:ext cx="5244527" cy="1072024"/>
          </a:xfrm>
          <a:prstGeom prst="rect">
            <a:avLst/>
          </a:prstGeom>
          <a:solidFill>
            <a:srgbClr val="423732">
              <a:alpha val="4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txBox="1">
            <a:spLocks noGrp="1"/>
          </p:cNvSpPr>
          <p:nvPr>
            <p:ph type="ctrTitle" idx="2"/>
          </p:nvPr>
        </p:nvSpPr>
        <p:spPr>
          <a:xfrm>
            <a:off x="3172833" y="256206"/>
            <a:ext cx="2637484" cy="7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2"/>
                </a:solidFill>
              </a:rPr>
              <a:t>INSIGHTS </a:t>
            </a:r>
            <a:endParaRPr dirty="0">
              <a:solidFill>
                <a:schemeClr val="accent2"/>
              </a:solidFill>
            </a:endParaRPr>
          </a:p>
        </p:txBody>
      </p:sp>
      <p:sp>
        <p:nvSpPr>
          <p:cNvPr id="558" name="Google Shape;558;p54"/>
          <p:cNvSpPr txBox="1">
            <a:spLocks noGrp="1"/>
          </p:cNvSpPr>
          <p:nvPr>
            <p:ph type="subTitle" idx="1"/>
          </p:nvPr>
        </p:nvSpPr>
        <p:spPr>
          <a:xfrm>
            <a:off x="144925" y="1484876"/>
            <a:ext cx="8843358" cy="4380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IN" sz="1400" i="1" dirty="0">
                <a:latin typeface="Calibri" panose="020F0502020204030204" pitchFamily="34" charset="0"/>
                <a:ea typeface="Calibri" panose="020F0502020204030204" pitchFamily="34" charset="0"/>
                <a:cs typeface="Calibri" panose="020F0502020204030204" pitchFamily="34" charset="0"/>
              </a:rPr>
              <a:t>Map represents Australia has highest no. of Listings and Host Locations checked-ins registered</a:t>
            </a:r>
            <a:r>
              <a:rPr lang="en-IN" i="1" dirty="0">
                <a:latin typeface="Calibri" panose="020F0502020204030204" pitchFamily="34" charset="0"/>
                <a:ea typeface="Calibri" panose="020F0502020204030204" pitchFamily="34" charset="0"/>
                <a:cs typeface="Calibri" panose="020F0502020204030204" pitchFamily="34" charset="0"/>
              </a:rPr>
              <a:t>.</a:t>
            </a:r>
            <a:endParaRPr i="1" dirty="0">
              <a:latin typeface="Calibri" panose="020F0502020204030204" pitchFamily="34" charset="0"/>
              <a:ea typeface="Calibri" panose="020F0502020204030204" pitchFamily="34" charset="0"/>
              <a:cs typeface="Calibri" panose="020F0502020204030204" pitchFamily="34" charset="0"/>
            </a:endParaRPr>
          </a:p>
        </p:txBody>
      </p:sp>
      <p:sp>
        <p:nvSpPr>
          <p:cNvPr id="559" name="Google Shape;559;p54"/>
          <p:cNvSpPr txBox="1">
            <a:spLocks noGrp="1"/>
          </p:cNvSpPr>
          <p:nvPr>
            <p:ph type="ctrTitle" idx="2"/>
          </p:nvPr>
        </p:nvSpPr>
        <p:spPr>
          <a:xfrm>
            <a:off x="3320888" y="965570"/>
            <a:ext cx="2248105" cy="346800"/>
          </a:xfrm>
          <a:prstGeom prst="rect">
            <a:avLst/>
          </a:prstGeom>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 sz="1800" dirty="0">
                <a:solidFill>
                  <a:schemeClr val="accent2"/>
                </a:solidFill>
              </a:rPr>
              <a:t>L     XURY HOTEL</a:t>
            </a:r>
            <a:endParaRPr sz="1800" dirty="0">
              <a:solidFill>
                <a:schemeClr val="accent2"/>
              </a:solidFill>
              <a:latin typeface="Fraunces"/>
              <a:ea typeface="Fraunces"/>
              <a:cs typeface="Fraunces"/>
              <a:sym typeface="Fraunces"/>
            </a:endParaRPr>
          </a:p>
        </p:txBody>
      </p:sp>
      <p:sp>
        <p:nvSpPr>
          <p:cNvPr id="8" name="Star: 5 Points 7">
            <a:extLst>
              <a:ext uri="{FF2B5EF4-FFF2-40B4-BE49-F238E27FC236}">
                <a16:creationId xmlns:a16="http://schemas.microsoft.com/office/drawing/2014/main" id="{F92AA7C7-0016-4CF0-8EC4-3BCC6DAC2AB7}"/>
              </a:ext>
            </a:extLst>
          </p:cNvPr>
          <p:cNvSpPr/>
          <p:nvPr/>
        </p:nvSpPr>
        <p:spPr>
          <a:xfrm>
            <a:off x="3582799" y="988025"/>
            <a:ext cx="162264" cy="209441"/>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558;p54">
            <a:extLst>
              <a:ext uri="{FF2B5EF4-FFF2-40B4-BE49-F238E27FC236}">
                <a16:creationId xmlns:a16="http://schemas.microsoft.com/office/drawing/2014/main" id="{EAF5A7DA-390B-4BDE-ADA3-1CCC38F9F93F}"/>
              </a:ext>
            </a:extLst>
          </p:cNvPr>
          <p:cNvSpPr txBox="1">
            <a:spLocks/>
          </p:cNvSpPr>
          <p:nvPr/>
        </p:nvSpPr>
        <p:spPr>
          <a:xfrm>
            <a:off x="129561" y="1833087"/>
            <a:ext cx="8986883" cy="586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r>
              <a:rPr lang="en-IN" sz="1400" i="1" dirty="0">
                <a:latin typeface="Calibri" panose="020F0502020204030204" pitchFamily="34" charset="0"/>
                <a:ea typeface="Calibri" panose="020F0502020204030204" pitchFamily="34" charset="0"/>
                <a:cs typeface="Calibri" panose="020F0502020204030204" pitchFamily="34" charset="0"/>
              </a:rPr>
              <a:t>The line chart shows July 2019 has highest grossing revenue reported with 255 accommodation availability. Similar pattern was shown in  August 2016, November 2013 and June 2011. </a:t>
            </a:r>
            <a:endParaRPr lang="en-US" sz="1400" i="1" dirty="0">
              <a:latin typeface="Calibri" panose="020F0502020204030204" pitchFamily="34" charset="0"/>
              <a:ea typeface="Calibri" panose="020F0502020204030204" pitchFamily="34" charset="0"/>
              <a:cs typeface="Calibri" panose="020F0502020204030204" pitchFamily="34" charset="0"/>
            </a:endParaRPr>
          </a:p>
        </p:txBody>
      </p:sp>
      <p:sp>
        <p:nvSpPr>
          <p:cNvPr id="12" name="Google Shape;558;p54">
            <a:extLst>
              <a:ext uri="{FF2B5EF4-FFF2-40B4-BE49-F238E27FC236}">
                <a16:creationId xmlns:a16="http://schemas.microsoft.com/office/drawing/2014/main" id="{8BBAB9B8-9DC6-4B64-9B0C-0243A6426035}"/>
              </a:ext>
            </a:extLst>
          </p:cNvPr>
          <p:cNvSpPr txBox="1">
            <a:spLocks/>
          </p:cNvSpPr>
          <p:nvPr/>
        </p:nvSpPr>
        <p:spPr>
          <a:xfrm>
            <a:off x="4350774" y="2285411"/>
            <a:ext cx="4253434" cy="2202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endParaRPr lang="en-US" sz="1400" i="1" dirty="0">
              <a:latin typeface="Calibri" panose="020F0502020204030204" pitchFamily="34" charset="0"/>
              <a:ea typeface="Calibri" panose="020F0502020204030204" pitchFamily="34" charset="0"/>
              <a:cs typeface="Calibri" panose="020F0502020204030204" pitchFamily="34" charset="0"/>
            </a:endParaRPr>
          </a:p>
        </p:txBody>
      </p:sp>
      <p:sp>
        <p:nvSpPr>
          <p:cNvPr id="14" name="Google Shape;285;p44">
            <a:extLst>
              <a:ext uri="{FF2B5EF4-FFF2-40B4-BE49-F238E27FC236}">
                <a16:creationId xmlns:a16="http://schemas.microsoft.com/office/drawing/2014/main" id="{2C721F6F-D95C-4D07-8F85-B2AA2A5CBDAD}"/>
              </a:ext>
            </a:extLst>
          </p:cNvPr>
          <p:cNvSpPr txBox="1">
            <a:spLocks/>
          </p:cNvSpPr>
          <p:nvPr/>
        </p:nvSpPr>
        <p:spPr>
          <a:xfrm>
            <a:off x="123873" y="2423340"/>
            <a:ext cx="8992571" cy="794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r>
              <a:rPr lang="en-US" sz="1400" i="1" dirty="0">
                <a:latin typeface="Calibri" panose="020F0502020204030204" pitchFamily="34" charset="0"/>
                <a:ea typeface="Calibri" panose="020F0502020204030204" pitchFamily="34" charset="0"/>
                <a:cs typeface="Calibri" panose="020F0502020204030204" pitchFamily="34" charset="0"/>
              </a:rPr>
              <a:t>The Column Chart shows about 4.1K host are super host and Verified,  243 hosts are not super host, but Not verified. </a:t>
            </a:r>
          </a:p>
          <a:p>
            <a:pPr marL="0" indent="0"/>
            <a:r>
              <a:rPr lang="en-US" sz="1400" i="1" dirty="0">
                <a:latin typeface="Calibri" panose="020F0502020204030204" pitchFamily="34" charset="0"/>
                <a:ea typeface="Calibri" panose="020F0502020204030204" pitchFamily="34" charset="0"/>
                <a:cs typeface="Calibri" panose="020F0502020204030204" pitchFamily="34" charset="0"/>
              </a:rPr>
              <a:t>Data represents more than half host listings has response rate 100% and Average response time was “with in an hour”.</a:t>
            </a:r>
          </a:p>
        </p:txBody>
      </p:sp>
      <p:sp>
        <p:nvSpPr>
          <p:cNvPr id="15" name="Google Shape;287;p44">
            <a:extLst>
              <a:ext uri="{FF2B5EF4-FFF2-40B4-BE49-F238E27FC236}">
                <a16:creationId xmlns:a16="http://schemas.microsoft.com/office/drawing/2014/main" id="{617EE75C-162B-4B1A-A389-19EE26200B7D}"/>
              </a:ext>
            </a:extLst>
          </p:cNvPr>
          <p:cNvSpPr txBox="1">
            <a:spLocks/>
          </p:cNvSpPr>
          <p:nvPr/>
        </p:nvSpPr>
        <p:spPr>
          <a:xfrm>
            <a:off x="79643" y="3055076"/>
            <a:ext cx="9036801" cy="6117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The Tree map shows over 80% which is 4.3K of Hosts has choose to verify with their Email and Contact Numbers. Less than 1% hosts has used either phone or work email for verification purpose. </a:t>
            </a:r>
          </a:p>
        </p:txBody>
      </p:sp>
      <p:sp>
        <p:nvSpPr>
          <p:cNvPr id="16" name="Google Shape;389;p49">
            <a:extLst>
              <a:ext uri="{FF2B5EF4-FFF2-40B4-BE49-F238E27FC236}">
                <a16:creationId xmlns:a16="http://schemas.microsoft.com/office/drawing/2014/main" id="{D4387A73-41A7-416B-8AAD-8D2DBAFED476}"/>
              </a:ext>
            </a:extLst>
          </p:cNvPr>
          <p:cNvSpPr txBox="1"/>
          <p:nvPr/>
        </p:nvSpPr>
        <p:spPr>
          <a:xfrm>
            <a:off x="48203" y="3666868"/>
            <a:ext cx="9036801" cy="611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rPr>
              <a:t>Data represents a positive correlation between host Reviews and its impact on the gross revenue and Listing performance. The trend line represents the year 2016 was the highest with reviews so as listings and Revenue</a:t>
            </a:r>
            <a:endParaRPr lang="en-US"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endParaRPr>
          </a:p>
        </p:txBody>
      </p:sp>
      <p:sp>
        <p:nvSpPr>
          <p:cNvPr id="17" name="Google Shape;389;p49">
            <a:extLst>
              <a:ext uri="{FF2B5EF4-FFF2-40B4-BE49-F238E27FC236}">
                <a16:creationId xmlns:a16="http://schemas.microsoft.com/office/drawing/2014/main" id="{2ABFEDA5-28F2-4945-AE51-F50AF0C23827}"/>
              </a:ext>
            </a:extLst>
          </p:cNvPr>
          <p:cNvSpPr txBox="1"/>
          <p:nvPr/>
        </p:nvSpPr>
        <p:spPr>
          <a:xfrm>
            <a:off x="48203" y="4238753"/>
            <a:ext cx="9185293" cy="611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rPr>
              <a:t>According to the dataset, Most guests prefer entire home or apartment as the most popular rental choice which contributed 89.8% to gross revenue. </a:t>
            </a:r>
            <a:endParaRPr lang="en-US" i="1" dirty="0">
              <a:solidFill>
                <a:schemeClr val="dk1"/>
              </a:solidFill>
              <a:latin typeface="Calibri" panose="020F0502020204030204" pitchFamily="34" charset="0"/>
              <a:ea typeface="Calibri" panose="020F0502020204030204" pitchFamily="34" charset="0"/>
              <a:cs typeface="Calibri" panose="020F0502020204030204" pitchFamily="34" charset="0"/>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t="22522" b="19830"/>
          <a:stretch/>
        </p:blipFill>
        <p:spPr>
          <a:xfrm>
            <a:off x="0" y="-1"/>
            <a:ext cx="9144000" cy="3958467"/>
          </a:xfrm>
          <a:prstGeom prst="rect">
            <a:avLst/>
          </a:prstGeom>
          <a:noFill/>
          <a:ln>
            <a:noFill/>
          </a:ln>
        </p:spPr>
      </p:pic>
      <p:sp>
        <p:nvSpPr>
          <p:cNvPr id="627" name="Google Shape;627;p57"/>
          <p:cNvSpPr txBox="1">
            <a:spLocks noGrp="1"/>
          </p:cNvSpPr>
          <p:nvPr>
            <p:ph type="ctrTitle"/>
          </p:nvPr>
        </p:nvSpPr>
        <p:spPr>
          <a:xfrm>
            <a:off x="713550" y="539375"/>
            <a:ext cx="7717200"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2"/>
                </a:solidFill>
              </a:rPr>
              <a:t>OUR PLANS</a:t>
            </a:r>
            <a:endParaRPr>
              <a:solidFill>
                <a:schemeClr val="accent2"/>
              </a:solidFill>
            </a:endParaRPr>
          </a:p>
        </p:txBody>
      </p:sp>
      <p:sp>
        <p:nvSpPr>
          <p:cNvPr id="628" name="Google Shape;628;p57"/>
          <p:cNvSpPr/>
          <p:nvPr/>
        </p:nvSpPr>
        <p:spPr>
          <a:xfrm>
            <a:off x="713550" y="2143024"/>
            <a:ext cx="8005696" cy="2718043"/>
          </a:xfrm>
          <a:prstGeom prst="rect">
            <a:avLst/>
          </a:prstGeom>
          <a:solidFill>
            <a:srgbClr val="423732">
              <a:alpha val="6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txBox="1">
            <a:spLocks noGrp="1"/>
          </p:cNvSpPr>
          <p:nvPr>
            <p:ph type="subTitle" idx="1"/>
          </p:nvPr>
        </p:nvSpPr>
        <p:spPr>
          <a:xfrm>
            <a:off x="1073683" y="3079690"/>
            <a:ext cx="3217961" cy="156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500" i="1" dirty="0">
                <a:solidFill>
                  <a:schemeClr val="accent2"/>
                </a:solidFill>
              </a:rPr>
              <a:t>Host verification builds trust hence, to improve the sale and review performance get maximum hosts verified. </a:t>
            </a:r>
          </a:p>
          <a:p>
            <a:pPr marL="0" lvl="0" indent="0" algn="l" rtl="0">
              <a:spcBef>
                <a:spcPts val="0"/>
              </a:spcBef>
              <a:spcAft>
                <a:spcPts val="0"/>
              </a:spcAft>
              <a:buNone/>
            </a:pPr>
            <a:r>
              <a:rPr lang="en-IN" sz="1500" i="1" dirty="0">
                <a:solidFill>
                  <a:schemeClr val="accent2"/>
                </a:solidFill>
              </a:rPr>
              <a:t>Provide Badges or stars as a part of action to boost the confidence.</a:t>
            </a:r>
            <a:endParaRPr sz="1500" i="1" dirty="0">
              <a:solidFill>
                <a:schemeClr val="accent2"/>
              </a:solidFill>
            </a:endParaRPr>
          </a:p>
        </p:txBody>
      </p:sp>
      <p:sp>
        <p:nvSpPr>
          <p:cNvPr id="634" name="Google Shape;634;p57"/>
          <p:cNvSpPr txBox="1">
            <a:spLocks noGrp="1"/>
          </p:cNvSpPr>
          <p:nvPr>
            <p:ph type="title" idx="5"/>
          </p:nvPr>
        </p:nvSpPr>
        <p:spPr>
          <a:xfrm>
            <a:off x="4716398" y="2423520"/>
            <a:ext cx="3834579" cy="73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a:solidFill>
                  <a:schemeClr val="accent2"/>
                </a:solidFill>
              </a:rPr>
              <a:t>RECOMMEND DIGITAL SURVEY AS A PART OF PROMOTION</a:t>
            </a:r>
            <a:endParaRPr sz="1800" dirty="0">
              <a:solidFill>
                <a:schemeClr val="accent2"/>
              </a:solidFill>
            </a:endParaRPr>
          </a:p>
        </p:txBody>
      </p:sp>
      <p:sp>
        <p:nvSpPr>
          <p:cNvPr id="635" name="Google Shape;635;p57"/>
          <p:cNvSpPr txBox="1">
            <a:spLocks noGrp="1"/>
          </p:cNvSpPr>
          <p:nvPr>
            <p:ph type="title" idx="6"/>
          </p:nvPr>
        </p:nvSpPr>
        <p:spPr>
          <a:xfrm>
            <a:off x="861306" y="2388841"/>
            <a:ext cx="2982199" cy="73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2"/>
                </a:solidFill>
              </a:rPr>
              <a:t>GET THE HOSTS VERIFIED</a:t>
            </a:r>
            <a:endParaRPr sz="2000" dirty="0">
              <a:solidFill>
                <a:schemeClr val="accent2"/>
              </a:solidFill>
            </a:endParaRPr>
          </a:p>
        </p:txBody>
      </p:sp>
      <p:sp>
        <p:nvSpPr>
          <p:cNvPr id="18" name="Google Shape;629;p57">
            <a:extLst>
              <a:ext uri="{FF2B5EF4-FFF2-40B4-BE49-F238E27FC236}">
                <a16:creationId xmlns:a16="http://schemas.microsoft.com/office/drawing/2014/main" id="{7AF2AB8E-6F6C-4CE6-B771-11A8FC02D453}"/>
              </a:ext>
            </a:extLst>
          </p:cNvPr>
          <p:cNvSpPr txBox="1">
            <a:spLocks/>
          </p:cNvSpPr>
          <p:nvPr/>
        </p:nvSpPr>
        <p:spPr>
          <a:xfrm>
            <a:off x="4852358" y="3122123"/>
            <a:ext cx="3734019" cy="1413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r>
              <a:rPr lang="en-IN" sz="1500" i="1" dirty="0">
                <a:solidFill>
                  <a:schemeClr val="accent2"/>
                </a:solidFill>
              </a:rPr>
              <a:t>Encourage guests to provide digital survey to review the property, host  behaviour, areas to improve and what would they like to add as extra amenities to improvise their stay. </a:t>
            </a:r>
            <a:endParaRPr lang="en-US" sz="1500" i="1" dirty="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3"/>
          <p:cNvSpPr/>
          <p:nvPr/>
        </p:nvSpPr>
        <p:spPr>
          <a:xfrm>
            <a:off x="340650" y="1060200"/>
            <a:ext cx="927600" cy="92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3"/>
          <p:cNvSpPr txBox="1">
            <a:spLocks noGrp="1"/>
          </p:cNvSpPr>
          <p:nvPr>
            <p:ph type="ctrTitle"/>
          </p:nvPr>
        </p:nvSpPr>
        <p:spPr>
          <a:xfrm>
            <a:off x="5319705" y="953374"/>
            <a:ext cx="2899300" cy="102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TEAM</a:t>
            </a:r>
            <a:endParaRPr dirty="0"/>
          </a:p>
        </p:txBody>
      </p:sp>
      <p:pic>
        <p:nvPicPr>
          <p:cNvPr id="709" name="Google Shape;709;p63"/>
          <p:cNvPicPr preferRelativeResize="0"/>
          <p:nvPr/>
        </p:nvPicPr>
        <p:blipFill rotWithShape="1">
          <a:blip r:embed="rId3">
            <a:alphaModFix/>
          </a:blip>
          <a:srcRect l="42700" r="3957"/>
          <a:stretch/>
        </p:blipFill>
        <p:spPr>
          <a:xfrm>
            <a:off x="0" y="0"/>
            <a:ext cx="4572000" cy="5143500"/>
          </a:xfrm>
          <a:prstGeom prst="rect">
            <a:avLst/>
          </a:prstGeom>
          <a:noFill/>
          <a:ln>
            <a:noFill/>
          </a:ln>
        </p:spPr>
      </p:pic>
      <p:sp>
        <p:nvSpPr>
          <p:cNvPr id="710" name="Google Shape;710;p63"/>
          <p:cNvSpPr/>
          <p:nvPr/>
        </p:nvSpPr>
        <p:spPr>
          <a:xfrm>
            <a:off x="713349" y="2571750"/>
            <a:ext cx="7197685" cy="2544693"/>
          </a:xfrm>
          <a:prstGeom prst="rect">
            <a:avLst/>
          </a:prstGeom>
          <a:solidFill>
            <a:srgbClr val="423732">
              <a:alpha val="6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3"/>
          <p:cNvSpPr txBox="1">
            <a:spLocks noGrp="1"/>
          </p:cNvSpPr>
          <p:nvPr>
            <p:ph type="subTitle" idx="1"/>
          </p:nvPr>
        </p:nvSpPr>
        <p:spPr>
          <a:xfrm>
            <a:off x="908623" y="3002771"/>
            <a:ext cx="3528897" cy="1934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2"/>
                </a:solidFill>
                <a:effectLst/>
                <a:latin typeface="Work Sans" pitchFamily="2" charset="0"/>
                <a:ea typeface="Calibri" panose="020F0502020204030204" pitchFamily="34" charset="0"/>
                <a:cs typeface="Calibri" panose="020F0502020204030204" pitchFamily="34" charset="0"/>
              </a:rPr>
              <a:t>Mentorness is a proof-of-work-based hiring platform. Skilled candidates often struggle to connect with jobs that match their skills, and while companies, due to high competitive market, have hard time discovering the right fit for their requirements, here to serve as the connecting bridge between these two worlds.</a:t>
            </a:r>
            <a:endParaRPr dirty="0">
              <a:solidFill>
                <a:schemeClr val="accent2"/>
              </a:solidFill>
              <a:latin typeface="Work Sans" pitchFamily="2" charset="0"/>
              <a:ea typeface="Calibri" panose="020F0502020204030204" pitchFamily="34" charset="0"/>
              <a:cs typeface="Calibri" panose="020F0502020204030204" pitchFamily="34" charset="0"/>
            </a:endParaRPr>
          </a:p>
        </p:txBody>
      </p:sp>
      <p:sp>
        <p:nvSpPr>
          <p:cNvPr id="712" name="Google Shape;712;p63"/>
          <p:cNvSpPr txBox="1">
            <a:spLocks noGrp="1"/>
          </p:cNvSpPr>
          <p:nvPr>
            <p:ph type="subTitle" idx="2"/>
          </p:nvPr>
        </p:nvSpPr>
        <p:spPr>
          <a:xfrm>
            <a:off x="1056108" y="2769935"/>
            <a:ext cx="1800600" cy="3678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2"/>
                </a:solidFill>
              </a:rPr>
              <a:t>Mentorness</a:t>
            </a:r>
            <a:endParaRPr dirty="0">
              <a:solidFill>
                <a:schemeClr val="accent2"/>
              </a:solidFill>
            </a:endParaRPr>
          </a:p>
        </p:txBody>
      </p:sp>
      <p:sp>
        <p:nvSpPr>
          <p:cNvPr id="715" name="Google Shape;715;p63"/>
          <p:cNvSpPr txBox="1">
            <a:spLocks noGrp="1"/>
          </p:cNvSpPr>
          <p:nvPr>
            <p:ph type="subTitle" idx="5"/>
          </p:nvPr>
        </p:nvSpPr>
        <p:spPr>
          <a:xfrm>
            <a:off x="4616847" y="3127139"/>
            <a:ext cx="3114860" cy="15628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accent2"/>
                </a:solidFill>
              </a:rPr>
              <a:t>Lead Data Analyst on the Project for Client Luxury Hotels For Hotel Aggregator Analysis, Has background in IT and Data. Passionate about Data Analytics and believes in Quality of work and Constant learning from each mistake.</a:t>
            </a:r>
            <a:endParaRPr dirty="0">
              <a:solidFill>
                <a:schemeClr val="accent2"/>
              </a:solidFill>
            </a:endParaRPr>
          </a:p>
        </p:txBody>
      </p:sp>
      <p:sp>
        <p:nvSpPr>
          <p:cNvPr id="716" name="Google Shape;716;p63"/>
          <p:cNvSpPr txBox="1">
            <a:spLocks noGrp="1"/>
          </p:cNvSpPr>
          <p:nvPr>
            <p:ph type="subTitle" idx="6"/>
          </p:nvPr>
        </p:nvSpPr>
        <p:spPr>
          <a:xfrm>
            <a:off x="4767274" y="2809871"/>
            <a:ext cx="18006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dirty="0">
                <a:solidFill>
                  <a:schemeClr val="accent2"/>
                </a:solidFill>
              </a:rPr>
              <a:t>Dipal Paneri</a:t>
            </a:r>
            <a:endParaRPr sz="1800" dirty="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9"/>
        <p:cNvGrpSpPr/>
        <p:nvPr/>
      </p:nvGrpSpPr>
      <p:grpSpPr>
        <a:xfrm>
          <a:off x="0" y="0"/>
          <a:ext cx="0" cy="0"/>
          <a:chOff x="0" y="0"/>
          <a:chExt cx="0" cy="0"/>
        </a:xfrm>
      </p:grpSpPr>
      <p:sp>
        <p:nvSpPr>
          <p:cNvPr id="860" name="Google Shape;860;p71"/>
          <p:cNvSpPr txBox="1">
            <a:spLocks noGrp="1"/>
          </p:cNvSpPr>
          <p:nvPr>
            <p:ph type="title"/>
          </p:nvPr>
        </p:nvSpPr>
        <p:spPr>
          <a:xfrm>
            <a:off x="4377321" y="429728"/>
            <a:ext cx="4766679" cy="637963"/>
          </a:xfrm>
          <a:prstGeom prst="rect">
            <a:avLst/>
          </a:prstGeom>
          <a:solidFill>
            <a:schemeClr val="accent2">
              <a:alpha val="70000"/>
            </a:schemeClr>
          </a:solidFill>
        </p:spPr>
        <p:txBody>
          <a:bodyPr spcFirstLastPara="1" wrap="square" lIns="91425" tIns="91425" rIns="91425" bIns="91425" anchor="b" anchorCtr="0">
            <a:noAutofit/>
          </a:bodyPr>
          <a:lstStyle/>
          <a:p>
            <a:pPr marL="0" lvl="0" indent="0" algn="l" rtl="0">
              <a:spcBef>
                <a:spcPts val="0"/>
              </a:spcBef>
              <a:spcAft>
                <a:spcPts val="0"/>
              </a:spcAft>
              <a:buNone/>
            </a:pPr>
            <a:r>
              <a:rPr lang="en-IN" sz="3500" dirty="0"/>
              <a:t>4362 </a:t>
            </a:r>
            <a:r>
              <a:rPr lang="en-IN" sz="3200" dirty="0"/>
              <a:t>Listed Locations</a:t>
            </a:r>
            <a:endParaRPr sz="3200" dirty="0"/>
          </a:p>
        </p:txBody>
      </p:sp>
      <p:sp>
        <p:nvSpPr>
          <p:cNvPr id="861" name="Google Shape;861;p71"/>
          <p:cNvSpPr txBox="1">
            <a:spLocks noGrp="1"/>
          </p:cNvSpPr>
          <p:nvPr>
            <p:ph type="subTitle" idx="1"/>
          </p:nvPr>
        </p:nvSpPr>
        <p:spPr>
          <a:xfrm>
            <a:off x="4377321" y="1306798"/>
            <a:ext cx="4742191" cy="637964"/>
          </a:xfrm>
          <a:prstGeom prst="rect">
            <a:avLst/>
          </a:prstGeom>
          <a:solidFill>
            <a:schemeClr val="dk1">
              <a:alpha val="86000"/>
            </a:schemeClr>
          </a:solidFill>
        </p:spPr>
        <p:txBody>
          <a:bodyPr spcFirstLastPara="1" wrap="square" lIns="91425" tIns="91425" rIns="91425" bIns="91425" anchor="ctr" anchorCtr="0">
            <a:noAutofit/>
          </a:bodyPr>
          <a:lstStyle/>
          <a:p>
            <a:pPr marL="0" indent="0"/>
            <a:r>
              <a:rPr lang="en-IN" sz="3500" dirty="0"/>
              <a:t>$856.209K </a:t>
            </a:r>
            <a:r>
              <a:rPr lang="en-IN" sz="2400" dirty="0"/>
              <a:t>Revenue</a:t>
            </a:r>
          </a:p>
          <a:p>
            <a:pPr marL="0" lvl="0" indent="0" algn="ctr" rtl="0">
              <a:spcBef>
                <a:spcPts val="0"/>
              </a:spcBef>
              <a:spcAft>
                <a:spcPts val="0"/>
              </a:spcAft>
              <a:buNone/>
            </a:pPr>
            <a:endParaRPr dirty="0"/>
          </a:p>
        </p:txBody>
      </p:sp>
      <p:sp>
        <p:nvSpPr>
          <p:cNvPr id="5" name="Google Shape;860;p71">
            <a:extLst>
              <a:ext uri="{FF2B5EF4-FFF2-40B4-BE49-F238E27FC236}">
                <a16:creationId xmlns:a16="http://schemas.microsoft.com/office/drawing/2014/main" id="{DA82B487-BDE8-4C63-8E9A-A52D8420B374}"/>
              </a:ext>
            </a:extLst>
          </p:cNvPr>
          <p:cNvSpPr txBox="1">
            <a:spLocks/>
          </p:cNvSpPr>
          <p:nvPr/>
        </p:nvSpPr>
        <p:spPr>
          <a:xfrm>
            <a:off x="4377325" y="2058264"/>
            <a:ext cx="4766679" cy="560692"/>
          </a:xfrm>
          <a:prstGeom prst="rect">
            <a:avLst/>
          </a:prstGeom>
          <a:solidFill>
            <a:schemeClr val="accent2">
              <a:alpha val="70000"/>
            </a:schemeClr>
          </a:solidFill>
          <a:ln>
            <a:noFill/>
          </a:ln>
          <a:effectLst>
            <a:outerShdw blurRad="357188" dist="133350" dir="3840000" algn="bl" rotWithShape="0">
              <a:srgbClr val="000000">
                <a:alpha val="73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Fraunces Medium"/>
              <a:buNone/>
              <a:defRPr sz="9000" b="0" i="0" u="none" strike="noStrike" cap="none">
                <a:solidFill>
                  <a:schemeClr val="dk1"/>
                </a:solidFill>
                <a:latin typeface="Work Sans Medium"/>
                <a:ea typeface="Work Sans Medium"/>
                <a:cs typeface="Work Sans Medium"/>
                <a:sym typeface="Work Sans Medium"/>
              </a:defRPr>
            </a:lvl1pPr>
            <a:lvl2pPr marR="0" lvl="1"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2pPr>
            <a:lvl3pPr marR="0" lvl="2"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3pPr>
            <a:lvl4pPr marR="0" lvl="3"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4pPr>
            <a:lvl5pPr marR="0" lvl="4"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5pPr>
            <a:lvl6pPr marR="0" lvl="5"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6pPr>
            <a:lvl7pPr marR="0" lvl="6"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7pPr>
            <a:lvl8pPr marR="0" lvl="7"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8pPr>
            <a:lvl9pPr marR="0" lvl="8"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9pPr>
          </a:lstStyle>
          <a:p>
            <a:r>
              <a:rPr lang="en-IN" sz="3500" dirty="0"/>
              <a:t>76 Host Listings</a:t>
            </a:r>
          </a:p>
        </p:txBody>
      </p:sp>
      <p:sp>
        <p:nvSpPr>
          <p:cNvPr id="6" name="Google Shape;860;p71">
            <a:extLst>
              <a:ext uri="{FF2B5EF4-FFF2-40B4-BE49-F238E27FC236}">
                <a16:creationId xmlns:a16="http://schemas.microsoft.com/office/drawing/2014/main" id="{B07FD44B-FF69-4CA0-AB1F-35933F13FD01}"/>
              </a:ext>
            </a:extLst>
          </p:cNvPr>
          <p:cNvSpPr txBox="1">
            <a:spLocks/>
          </p:cNvSpPr>
          <p:nvPr/>
        </p:nvSpPr>
        <p:spPr>
          <a:xfrm>
            <a:off x="4377320" y="3609529"/>
            <a:ext cx="4766679" cy="502321"/>
          </a:xfrm>
          <a:prstGeom prst="rect">
            <a:avLst/>
          </a:prstGeom>
          <a:solidFill>
            <a:schemeClr val="accent2">
              <a:alpha val="70000"/>
            </a:schemeClr>
          </a:solidFill>
          <a:ln>
            <a:noFill/>
          </a:ln>
          <a:effectLst>
            <a:outerShdw blurRad="357188" dist="133350" dir="3840000" algn="bl" rotWithShape="0">
              <a:srgbClr val="000000">
                <a:alpha val="73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Fraunces Medium"/>
              <a:buNone/>
              <a:defRPr sz="9000" b="0" i="0" u="none" strike="noStrike" cap="none">
                <a:solidFill>
                  <a:schemeClr val="dk1"/>
                </a:solidFill>
                <a:latin typeface="Work Sans Medium"/>
                <a:ea typeface="Work Sans Medium"/>
                <a:cs typeface="Work Sans Medium"/>
                <a:sym typeface="Work Sans Medium"/>
              </a:defRPr>
            </a:lvl1pPr>
            <a:lvl2pPr marR="0" lvl="1"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2pPr>
            <a:lvl3pPr marR="0" lvl="2"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3pPr>
            <a:lvl4pPr marR="0" lvl="3"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4pPr>
            <a:lvl5pPr marR="0" lvl="4"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5pPr>
            <a:lvl6pPr marR="0" lvl="5"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6pPr>
            <a:lvl7pPr marR="0" lvl="6"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7pPr>
            <a:lvl8pPr marR="0" lvl="7"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8pPr>
            <a:lvl9pPr marR="0" lvl="8" algn="ctr" rtl="0">
              <a:lnSpc>
                <a:spcPct val="100000"/>
              </a:lnSpc>
              <a:spcBef>
                <a:spcPts val="0"/>
              </a:spcBef>
              <a:spcAft>
                <a:spcPts val="0"/>
              </a:spcAft>
              <a:buClr>
                <a:schemeClr val="dk1"/>
              </a:buClr>
              <a:buSzPts val="9600"/>
              <a:buFont typeface="Fraunces Medium"/>
              <a:buNone/>
              <a:defRPr sz="9600" b="0" i="0" u="none" strike="noStrike" cap="none">
                <a:solidFill>
                  <a:schemeClr val="dk1"/>
                </a:solidFill>
                <a:latin typeface="Fraunces Medium"/>
                <a:ea typeface="Fraunces Medium"/>
                <a:cs typeface="Fraunces Medium"/>
                <a:sym typeface="Fraunces Medium"/>
              </a:defRPr>
            </a:lvl9pPr>
          </a:lstStyle>
          <a:p>
            <a:r>
              <a:rPr lang="en-IN" sz="3600" dirty="0"/>
              <a:t>322 </a:t>
            </a:r>
            <a:r>
              <a:rPr lang="en-IN" sz="3200" dirty="0"/>
              <a:t>Unique Locations</a:t>
            </a:r>
            <a:endParaRPr lang="en-IN" sz="3600" dirty="0"/>
          </a:p>
        </p:txBody>
      </p:sp>
      <p:sp>
        <p:nvSpPr>
          <p:cNvPr id="7" name="Google Shape;861;p71">
            <a:extLst>
              <a:ext uri="{FF2B5EF4-FFF2-40B4-BE49-F238E27FC236}">
                <a16:creationId xmlns:a16="http://schemas.microsoft.com/office/drawing/2014/main" id="{4161DE67-CA53-48DF-AD99-14FB3099C828}"/>
              </a:ext>
            </a:extLst>
          </p:cNvPr>
          <p:cNvSpPr txBox="1">
            <a:spLocks/>
          </p:cNvSpPr>
          <p:nvPr/>
        </p:nvSpPr>
        <p:spPr>
          <a:xfrm>
            <a:off x="4342814" y="2816636"/>
            <a:ext cx="4835691" cy="560693"/>
          </a:xfrm>
          <a:prstGeom prst="rect">
            <a:avLst/>
          </a:prstGeom>
          <a:solidFill>
            <a:schemeClr val="dk1">
              <a:alpha val="86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Work Sans"/>
              <a:buNone/>
              <a:defRPr sz="1800" b="0" i="0" u="none" strike="noStrike" cap="none">
                <a:solidFill>
                  <a:schemeClr val="accent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r>
              <a:rPr lang="en-IN" sz="3500" dirty="0"/>
              <a:t>250064 Reviews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72"/>
          <p:cNvPicPr preferRelativeResize="0"/>
          <p:nvPr/>
        </p:nvPicPr>
        <p:blipFill rotWithShape="1">
          <a:blip r:embed="rId3">
            <a:alphaModFix/>
          </a:blip>
          <a:srcRect t="5712" b="40501"/>
          <a:stretch/>
        </p:blipFill>
        <p:spPr>
          <a:xfrm flipH="1">
            <a:off x="0" y="0"/>
            <a:ext cx="9144000" cy="3513300"/>
          </a:xfrm>
          <a:prstGeom prst="rect">
            <a:avLst/>
          </a:prstGeom>
          <a:noFill/>
          <a:ln>
            <a:noFill/>
          </a:ln>
        </p:spPr>
      </p:pic>
      <p:sp>
        <p:nvSpPr>
          <p:cNvPr id="867" name="Google Shape;867;p72"/>
          <p:cNvSpPr/>
          <p:nvPr/>
        </p:nvSpPr>
        <p:spPr>
          <a:xfrm>
            <a:off x="0" y="539375"/>
            <a:ext cx="4572000" cy="2776200"/>
          </a:xfrm>
          <a:prstGeom prst="rect">
            <a:avLst/>
          </a:prstGeom>
          <a:solidFill>
            <a:srgbClr val="423732">
              <a:alpha val="7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txBox="1">
            <a:spLocks noGrp="1"/>
          </p:cNvSpPr>
          <p:nvPr>
            <p:ph type="ctrTitle"/>
          </p:nvPr>
        </p:nvSpPr>
        <p:spPr>
          <a:xfrm>
            <a:off x="713350" y="759801"/>
            <a:ext cx="3424200" cy="67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THANKS!</a:t>
            </a:r>
            <a:endParaRPr>
              <a:solidFill>
                <a:schemeClr val="accent2"/>
              </a:solidFill>
            </a:endParaRPr>
          </a:p>
        </p:txBody>
      </p:sp>
      <p:sp>
        <p:nvSpPr>
          <p:cNvPr id="870" name="Google Shape;870;p72"/>
          <p:cNvSpPr txBox="1">
            <a:spLocks noGrp="1"/>
          </p:cNvSpPr>
          <p:nvPr>
            <p:ph type="subTitle" idx="1"/>
          </p:nvPr>
        </p:nvSpPr>
        <p:spPr>
          <a:xfrm>
            <a:off x="713350" y="2057226"/>
            <a:ext cx="3424200" cy="851156"/>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900" i="1" dirty="0">
                <a:solidFill>
                  <a:schemeClr val="accent2"/>
                </a:solidFill>
              </a:rPr>
              <a:t>Do you have any questions?</a:t>
            </a:r>
            <a:endParaRPr sz="1900" i="1" dirty="0">
              <a:solidFill>
                <a:schemeClr val="accent2"/>
              </a:solidFill>
            </a:endParaRPr>
          </a:p>
          <a:p>
            <a:pPr marL="0" lvl="0" indent="0" algn="l" rtl="0">
              <a:spcBef>
                <a:spcPts val="1000"/>
              </a:spcBef>
              <a:spcAft>
                <a:spcPts val="0"/>
              </a:spcAft>
              <a:buNone/>
            </a:pPr>
            <a:r>
              <a:rPr lang="en-US" sz="1900" i="1" dirty="0">
                <a:solidFill>
                  <a:schemeClr val="accent2"/>
                </a:solidFill>
              </a:rPr>
              <a:t>Email at P</a:t>
            </a:r>
            <a:r>
              <a:rPr lang="en" sz="1900" i="1" dirty="0">
                <a:solidFill>
                  <a:schemeClr val="accent2"/>
                </a:solidFill>
              </a:rPr>
              <a:t>aneri.dipal@yahoo.com</a:t>
            </a:r>
            <a:r>
              <a:rPr lang="en" sz="1900" dirty="0">
                <a:solidFill>
                  <a:schemeClr val="accent2"/>
                </a:solidFill>
              </a:rPr>
              <a:t> </a:t>
            </a:r>
            <a:endParaRPr sz="1900" dirty="0">
              <a:solidFill>
                <a:schemeClr val="accent2"/>
              </a:solidFill>
            </a:endParaRPr>
          </a:p>
          <a:p>
            <a:pPr marL="0" lvl="0" indent="0" algn="l" rtl="0">
              <a:spcBef>
                <a:spcPts val="0"/>
              </a:spcBef>
              <a:spcAft>
                <a:spcPts val="0"/>
              </a:spcAft>
              <a:buNone/>
            </a:pPr>
            <a:r>
              <a:rPr lang="en" dirty="0">
                <a:solidFill>
                  <a:schemeClr val="accent2"/>
                </a:solidFill>
              </a:rPr>
              <a:t> </a:t>
            </a:r>
            <a:endParaRPr dirty="0">
              <a:solidFill>
                <a:schemeClr val="accent2"/>
              </a:solidFill>
            </a:endParaRPr>
          </a:p>
          <a:p>
            <a:pPr marL="0" lvl="0" indent="0" algn="l" rtl="0">
              <a:spcBef>
                <a:spcPts val="0"/>
              </a:spcBef>
              <a:spcAft>
                <a:spcPts val="0"/>
              </a:spcAft>
              <a:buNone/>
            </a:pPr>
            <a:endParaRPr dirty="0">
              <a:solidFill>
                <a:schemeClr val="accent2"/>
              </a:solidFill>
            </a:endParaRPr>
          </a:p>
        </p:txBody>
      </p:sp>
      <p:sp>
        <p:nvSpPr>
          <p:cNvPr id="871" name="Google Shape;871;p72"/>
          <p:cNvSpPr txBox="1">
            <a:spLocks noGrp="1"/>
          </p:cNvSpPr>
          <p:nvPr>
            <p:ph type="ctrTitle"/>
          </p:nvPr>
        </p:nvSpPr>
        <p:spPr>
          <a:xfrm>
            <a:off x="1238392" y="1409850"/>
            <a:ext cx="3424200" cy="346800"/>
          </a:xfrm>
          <a:prstGeom prst="rect">
            <a:avLst/>
          </a:prstGeom>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 sz="1800" dirty="0">
                <a:solidFill>
                  <a:schemeClr val="accent2"/>
                </a:solidFill>
                <a:latin typeface="Fraunces"/>
                <a:ea typeface="Fraunces"/>
                <a:cs typeface="Fraunces"/>
                <a:sym typeface="Fraunces"/>
              </a:rPr>
              <a:t>DIPAL PANERI</a:t>
            </a:r>
            <a:endParaRPr sz="1800" dirty="0">
              <a:solidFill>
                <a:schemeClr val="accent2"/>
              </a:solidFill>
              <a:latin typeface="Fraunces"/>
              <a:ea typeface="Fraunces"/>
              <a:cs typeface="Fraunces"/>
              <a:sym typeface="Fraunces"/>
            </a:endParaRPr>
          </a:p>
        </p:txBody>
      </p:sp>
      <p:sp>
        <p:nvSpPr>
          <p:cNvPr id="2" name="Rectangle 1">
            <a:extLst>
              <a:ext uri="{FF2B5EF4-FFF2-40B4-BE49-F238E27FC236}">
                <a16:creationId xmlns:a16="http://schemas.microsoft.com/office/drawing/2014/main" id="{9057C364-2A99-4027-9EB8-15FCA7FF69D9}"/>
              </a:ext>
            </a:extLst>
          </p:cNvPr>
          <p:cNvSpPr/>
          <p:nvPr/>
        </p:nvSpPr>
        <p:spPr>
          <a:xfrm>
            <a:off x="713350" y="3846379"/>
            <a:ext cx="5864431" cy="637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EF08C5-B4B7-4166-A127-A4A79A347AA1}"/>
              </a:ext>
            </a:extLst>
          </p:cNvPr>
          <p:cNvSpPr txBox="1"/>
          <p:nvPr/>
        </p:nvSpPr>
        <p:spPr>
          <a:xfrm>
            <a:off x="1102707" y="4006456"/>
            <a:ext cx="7622439" cy="954107"/>
          </a:xfrm>
          <a:prstGeom prst="rect">
            <a:avLst/>
          </a:prstGeom>
          <a:noFill/>
        </p:spPr>
        <p:txBody>
          <a:bodyPr wrap="square" rtlCol="0">
            <a:spAutoFit/>
          </a:bodyPr>
          <a:lstStyle/>
          <a:p>
            <a:r>
              <a:rPr lang="en-IN" dirty="0"/>
              <a:t>This Project was a part of Mentoreness Internship Program.</a:t>
            </a:r>
          </a:p>
          <a:p>
            <a:r>
              <a:rPr lang="en-US" dirty="0"/>
              <a:t>Website : </a:t>
            </a:r>
            <a:r>
              <a:rPr lang="en-US" dirty="0">
                <a:hlinkClick r:id="rId4"/>
              </a:rPr>
              <a:t>https://www.mentorness.com/</a:t>
            </a:r>
            <a:endParaRPr lang="en-US" dirty="0"/>
          </a:p>
          <a:p>
            <a:r>
              <a:rPr lang="en-US" dirty="0"/>
              <a:t>LinkedIn : </a:t>
            </a:r>
            <a:r>
              <a:rPr lang="en-US" dirty="0">
                <a:hlinkClick r:id="rId5"/>
              </a:rPr>
              <a:t>https://www.linkedin.com/company/mentorness/?originalSubdomain=in</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p:nvPr/>
        </p:nvSpPr>
        <p:spPr>
          <a:xfrm>
            <a:off x="2875380" y="1728225"/>
            <a:ext cx="654200" cy="476125"/>
          </a:xfrm>
          <a:prstGeom prst="flowChartPreparation">
            <a:avLst/>
          </a:prstGeom>
          <a:solidFill>
            <a:schemeClr val="lt1"/>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9"/>
          <p:cNvSpPr/>
          <p:nvPr/>
        </p:nvSpPr>
        <p:spPr>
          <a:xfrm>
            <a:off x="6005738" y="1728225"/>
            <a:ext cx="654200" cy="476125"/>
          </a:xfrm>
          <a:prstGeom prst="flowChartPreparation">
            <a:avLst/>
          </a:prstGeom>
          <a:solidFill>
            <a:schemeClr val="dk2"/>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9"/>
          <p:cNvSpPr/>
          <p:nvPr/>
        </p:nvSpPr>
        <p:spPr>
          <a:xfrm>
            <a:off x="2933159" y="3340900"/>
            <a:ext cx="654200" cy="476125"/>
          </a:xfrm>
          <a:prstGeom prst="flowChartPreparation">
            <a:avLst/>
          </a:prstGeom>
          <a:solidFill>
            <a:schemeClr val="accent1"/>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p:nvPr/>
        </p:nvSpPr>
        <p:spPr>
          <a:xfrm>
            <a:off x="6028010" y="3332661"/>
            <a:ext cx="654200" cy="476125"/>
          </a:xfrm>
          <a:prstGeom prst="flowChartPreparation">
            <a:avLst/>
          </a:prstGeom>
          <a:solidFill>
            <a:srgbClr val="D9D9D9"/>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9"/>
          <p:cNvSpPr/>
          <p:nvPr/>
        </p:nvSpPr>
        <p:spPr>
          <a:xfrm>
            <a:off x="305457" y="3340900"/>
            <a:ext cx="654200" cy="476125"/>
          </a:xfrm>
          <a:prstGeom prst="flowChartPreparation">
            <a:avLst/>
          </a:prstGeom>
          <a:solidFill>
            <a:schemeClr val="lt2"/>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9"/>
          <p:cNvSpPr/>
          <p:nvPr/>
        </p:nvSpPr>
        <p:spPr>
          <a:xfrm>
            <a:off x="305232" y="1732463"/>
            <a:ext cx="654200" cy="476125"/>
          </a:xfrm>
          <a:prstGeom prst="flowChartPreparation">
            <a:avLst/>
          </a:prstGeom>
          <a:solidFill>
            <a:schemeClr val="dk1"/>
          </a:solidFill>
          <a:ln>
            <a:noFill/>
          </a:ln>
          <a:effectLst>
            <a:outerShdw blurRad="285750"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9"/>
          <p:cNvSpPr txBox="1">
            <a:spLocks noGrp="1"/>
          </p:cNvSpPr>
          <p:nvPr>
            <p:ph type="title"/>
          </p:nvPr>
        </p:nvSpPr>
        <p:spPr>
          <a:xfrm>
            <a:off x="358276" y="1728250"/>
            <a:ext cx="5484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9" name="Google Shape;219;p39"/>
          <p:cNvSpPr txBox="1">
            <a:spLocks noGrp="1"/>
          </p:cNvSpPr>
          <p:nvPr>
            <p:ph type="subTitle" idx="1"/>
          </p:nvPr>
        </p:nvSpPr>
        <p:spPr>
          <a:xfrm>
            <a:off x="919777" y="2067839"/>
            <a:ext cx="2115844" cy="8195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rgbClr val="0D0D0D"/>
                </a:solidFill>
                <a:latin typeface="Söhne"/>
              </a:rPr>
              <a:t>Develop the Business Requirement Document, </a:t>
            </a:r>
            <a:r>
              <a:rPr lang="en-US" sz="1200" b="0" i="0" dirty="0">
                <a:solidFill>
                  <a:srgbClr val="0D0D0D"/>
                </a:solidFill>
                <a:effectLst/>
                <a:latin typeface="Söhne"/>
              </a:rPr>
              <a:t>Transforming data into actionable insights to optimize the hotel booking experience.</a:t>
            </a:r>
            <a:endParaRPr sz="1200" dirty="0"/>
          </a:p>
        </p:txBody>
      </p:sp>
      <p:sp>
        <p:nvSpPr>
          <p:cNvPr id="220" name="Google Shape;220;p39"/>
          <p:cNvSpPr txBox="1">
            <a:spLocks noGrp="1"/>
          </p:cNvSpPr>
          <p:nvPr>
            <p:ph type="subTitle" idx="2"/>
          </p:nvPr>
        </p:nvSpPr>
        <p:spPr>
          <a:xfrm>
            <a:off x="974098" y="1791733"/>
            <a:ext cx="17415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dirty="0"/>
              <a:t>PROBLEM STATEMENT</a:t>
            </a:r>
            <a:endParaRPr sz="1800" dirty="0"/>
          </a:p>
        </p:txBody>
      </p:sp>
      <p:sp>
        <p:nvSpPr>
          <p:cNvPr id="221" name="Google Shape;221;p39"/>
          <p:cNvSpPr txBox="1">
            <a:spLocks noGrp="1"/>
          </p:cNvSpPr>
          <p:nvPr>
            <p:ph type="ctrTitle" idx="21"/>
          </p:nvPr>
        </p:nvSpPr>
        <p:spPr>
          <a:xfrm>
            <a:off x="318126" y="539375"/>
            <a:ext cx="7717200"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22" name="Google Shape;222;p39"/>
          <p:cNvSpPr txBox="1">
            <a:spLocks noGrp="1"/>
          </p:cNvSpPr>
          <p:nvPr>
            <p:ph type="title" idx="3"/>
          </p:nvPr>
        </p:nvSpPr>
        <p:spPr>
          <a:xfrm>
            <a:off x="2932492" y="1728250"/>
            <a:ext cx="5484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23" name="Google Shape;223;p39"/>
          <p:cNvSpPr txBox="1">
            <a:spLocks noGrp="1"/>
          </p:cNvSpPr>
          <p:nvPr>
            <p:ph type="subTitle" idx="4"/>
          </p:nvPr>
        </p:nvSpPr>
        <p:spPr>
          <a:xfrm>
            <a:off x="3625748" y="3601107"/>
            <a:ext cx="2396298" cy="86120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rPr>
              <a:t>Performing Data Analysis for key Performance Indicator(KPIs) to look for the solution to Business Problems</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24" name="Google Shape;224;p39"/>
          <p:cNvSpPr txBox="1">
            <a:spLocks noGrp="1"/>
          </p:cNvSpPr>
          <p:nvPr>
            <p:ph type="subTitle" idx="5"/>
          </p:nvPr>
        </p:nvSpPr>
        <p:spPr>
          <a:xfrm>
            <a:off x="3703360" y="3286432"/>
            <a:ext cx="224024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ANALYSIS</a:t>
            </a:r>
            <a:endParaRPr sz="1800" dirty="0"/>
          </a:p>
        </p:txBody>
      </p:sp>
      <p:sp>
        <p:nvSpPr>
          <p:cNvPr id="225" name="Google Shape;225;p39"/>
          <p:cNvSpPr txBox="1">
            <a:spLocks noGrp="1"/>
          </p:cNvSpPr>
          <p:nvPr>
            <p:ph type="title" idx="6"/>
          </p:nvPr>
        </p:nvSpPr>
        <p:spPr>
          <a:xfrm>
            <a:off x="6051804" y="1728250"/>
            <a:ext cx="60324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6" name="Google Shape;226;p39"/>
          <p:cNvSpPr txBox="1">
            <a:spLocks noGrp="1"/>
          </p:cNvSpPr>
          <p:nvPr>
            <p:ph type="subTitle" idx="7"/>
          </p:nvPr>
        </p:nvSpPr>
        <p:spPr>
          <a:xfrm>
            <a:off x="906676" y="3720399"/>
            <a:ext cx="2237541" cy="7381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rPr>
              <a:t>Data Preparation &amp;</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transforming, and structuring the dataset to ensure its accuracy, suitability for analysis.</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27" name="Google Shape;227;p39"/>
          <p:cNvSpPr txBox="1">
            <a:spLocks noGrp="1"/>
          </p:cNvSpPr>
          <p:nvPr>
            <p:ph type="subTitle" idx="8"/>
          </p:nvPr>
        </p:nvSpPr>
        <p:spPr>
          <a:xfrm>
            <a:off x="6684802" y="1684388"/>
            <a:ext cx="2100921"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DATA CLEANING</a:t>
            </a:r>
            <a:endParaRPr sz="1600" dirty="0"/>
          </a:p>
        </p:txBody>
      </p:sp>
      <p:sp>
        <p:nvSpPr>
          <p:cNvPr id="228" name="Google Shape;228;p39"/>
          <p:cNvSpPr txBox="1">
            <a:spLocks noGrp="1"/>
          </p:cNvSpPr>
          <p:nvPr>
            <p:ph type="title" idx="9"/>
          </p:nvPr>
        </p:nvSpPr>
        <p:spPr>
          <a:xfrm>
            <a:off x="358276" y="3340928"/>
            <a:ext cx="5484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9" name="Google Shape;229;p39"/>
          <p:cNvSpPr txBox="1">
            <a:spLocks noGrp="1"/>
          </p:cNvSpPr>
          <p:nvPr>
            <p:ph type="subTitle" idx="13"/>
          </p:nvPr>
        </p:nvSpPr>
        <p:spPr>
          <a:xfrm>
            <a:off x="6771877" y="1940011"/>
            <a:ext cx="2038709" cy="882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cleaning inconsistencies, and missing values in the dataset to ensure its accuracy and reliability for analysis.</a:t>
            </a:r>
            <a:endParaRPr sz="105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39"/>
          <p:cNvSpPr txBox="1">
            <a:spLocks noGrp="1"/>
          </p:cNvSpPr>
          <p:nvPr>
            <p:ph type="subTitle" idx="14"/>
          </p:nvPr>
        </p:nvSpPr>
        <p:spPr>
          <a:xfrm>
            <a:off x="959432" y="3460058"/>
            <a:ext cx="1943968"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700" dirty="0"/>
              <a:t>DATA</a:t>
            </a:r>
          </a:p>
          <a:p>
            <a:pPr marL="0" lvl="0" indent="0" algn="l" rtl="0">
              <a:spcBef>
                <a:spcPts val="0"/>
              </a:spcBef>
              <a:spcAft>
                <a:spcPts val="0"/>
              </a:spcAft>
              <a:buNone/>
            </a:pPr>
            <a:r>
              <a:rPr lang="en-IN" sz="1700" dirty="0"/>
              <a:t>PREPARATION </a:t>
            </a:r>
            <a:endParaRPr sz="1700" dirty="0"/>
          </a:p>
        </p:txBody>
      </p:sp>
      <p:sp>
        <p:nvSpPr>
          <p:cNvPr id="231" name="Google Shape;231;p39"/>
          <p:cNvSpPr txBox="1">
            <a:spLocks noGrp="1"/>
          </p:cNvSpPr>
          <p:nvPr>
            <p:ph type="title" idx="15"/>
          </p:nvPr>
        </p:nvSpPr>
        <p:spPr>
          <a:xfrm>
            <a:off x="2986039" y="3340928"/>
            <a:ext cx="5484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2" name="Google Shape;232;p39"/>
          <p:cNvSpPr txBox="1">
            <a:spLocks noGrp="1"/>
          </p:cNvSpPr>
          <p:nvPr>
            <p:ph type="subTitle" idx="16"/>
          </p:nvPr>
        </p:nvSpPr>
        <p:spPr>
          <a:xfrm>
            <a:off x="3665939" y="2014564"/>
            <a:ext cx="2442442" cy="7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rPr>
              <a:t>Dataset was retrieved from the Cloud(Google Drive)Section of Mentoreness, As a part of Internship Project.</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34" name="Google Shape;234;p39"/>
          <p:cNvSpPr txBox="1">
            <a:spLocks noGrp="1"/>
          </p:cNvSpPr>
          <p:nvPr>
            <p:ph type="title" idx="18"/>
          </p:nvPr>
        </p:nvSpPr>
        <p:spPr>
          <a:xfrm>
            <a:off x="6051804" y="3340928"/>
            <a:ext cx="60324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35" name="Google Shape;235;p39"/>
          <p:cNvSpPr txBox="1">
            <a:spLocks noGrp="1"/>
          </p:cNvSpPr>
          <p:nvPr>
            <p:ph type="subTitle" idx="19"/>
          </p:nvPr>
        </p:nvSpPr>
        <p:spPr>
          <a:xfrm>
            <a:off x="6684802" y="3647085"/>
            <a:ext cx="2216181" cy="7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rPr>
              <a:t>Present Data-driven insights and findings in terms of visuals and dashboard to  stakeholders.</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36" name="Google Shape;236;p39"/>
          <p:cNvSpPr txBox="1">
            <a:spLocks noGrp="1"/>
          </p:cNvSpPr>
          <p:nvPr>
            <p:ph type="subTitle" idx="20"/>
          </p:nvPr>
        </p:nvSpPr>
        <p:spPr>
          <a:xfrm>
            <a:off x="6684802" y="3383574"/>
            <a:ext cx="2187349"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VISUALIZATION &amp; PRESENTATION</a:t>
            </a:r>
            <a:endParaRPr sz="1600" dirty="0"/>
          </a:p>
        </p:txBody>
      </p:sp>
      <p:sp>
        <p:nvSpPr>
          <p:cNvPr id="3" name="Subtitle 2">
            <a:extLst>
              <a:ext uri="{FF2B5EF4-FFF2-40B4-BE49-F238E27FC236}">
                <a16:creationId xmlns:a16="http://schemas.microsoft.com/office/drawing/2014/main" id="{32334228-0018-4137-A4D9-40C1EB14A3FF}"/>
              </a:ext>
            </a:extLst>
          </p:cNvPr>
          <p:cNvSpPr>
            <a:spLocks noGrp="1"/>
          </p:cNvSpPr>
          <p:nvPr>
            <p:ph type="subTitle" idx="17"/>
          </p:nvPr>
        </p:nvSpPr>
        <p:spPr>
          <a:xfrm>
            <a:off x="3393841" y="1705387"/>
            <a:ext cx="2499981" cy="385800"/>
          </a:xfrm>
        </p:spPr>
        <p:txBody>
          <a:bodyPr/>
          <a:lstStyle/>
          <a:p>
            <a:pPr algn="ctr"/>
            <a:r>
              <a:rPr lang="en-IN" sz="1700" dirty="0">
                <a:latin typeface="Fraunces Medium" panose="020B0604020202020204" charset="0"/>
              </a:rPr>
              <a:t>DATA COLLECTION</a:t>
            </a:r>
            <a:endParaRPr lang="en-US" sz="1700" dirty="0">
              <a:latin typeface="Fraunces Medium"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2750" t="8241" r="49578" b="11197"/>
          <a:stretch/>
        </p:blipFill>
        <p:spPr>
          <a:xfrm>
            <a:off x="0" y="0"/>
            <a:ext cx="4563098" cy="5143499"/>
          </a:xfrm>
          <a:prstGeom prst="rect">
            <a:avLst/>
          </a:prstGeom>
          <a:noFill/>
          <a:ln>
            <a:noFill/>
          </a:ln>
        </p:spPr>
      </p:pic>
      <p:sp>
        <p:nvSpPr>
          <p:cNvPr id="242" name="Google Shape;242;p40"/>
          <p:cNvSpPr txBox="1">
            <a:spLocks noGrp="1"/>
          </p:cNvSpPr>
          <p:nvPr>
            <p:ph type="subTitle" idx="1"/>
          </p:nvPr>
        </p:nvSpPr>
        <p:spPr>
          <a:xfrm>
            <a:off x="3250546" y="1415845"/>
            <a:ext cx="5835790" cy="3250288"/>
          </a:xfrm>
          <a:prstGeom prst="rect">
            <a:avLst/>
          </a:prstGeom>
        </p:spPr>
        <p:txBody>
          <a:bodyPr spcFirstLastPara="1" wrap="square" lIns="274300" tIns="91425" rIns="274300" bIns="91425" anchor="ctr" anchorCtr="0">
            <a:noAutofit/>
          </a:bodyPr>
          <a:lstStyle/>
          <a:p>
            <a:pPr marL="0" lvl="0" indent="0" algn="just" rtl="0">
              <a:spcBef>
                <a:spcPts val="0"/>
              </a:spcBef>
              <a:spcAft>
                <a:spcPts val="0"/>
              </a:spcAft>
              <a:buNone/>
            </a:pP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a:p>
            <a:pPr marL="0" lvl="0" indent="0" algn="just" rtl="0">
              <a:spcBef>
                <a:spcPts val="0"/>
              </a:spcBef>
              <a:spcAft>
                <a:spcPts val="0"/>
              </a:spcAft>
              <a:buNone/>
            </a:pPr>
            <a:r>
              <a:rPr lang="en-US" b="0" i="0" dirty="0">
                <a:effectLst/>
                <a:latin typeface="Calibri" panose="020F0502020204030204" pitchFamily="34" charset="0"/>
                <a:ea typeface="Calibri" panose="020F0502020204030204" pitchFamily="34" charset="0"/>
                <a:cs typeface="Calibri" panose="020F0502020204030204" pitchFamily="34" charset="0"/>
              </a:rPr>
              <a:t>The hospitality industry, especially hotel aggregators, thrives on understanding customer needs and market trends. This internship project focuses on analyzing a dataset of hotel aggregator listings using Power BI. The dataset is rich with various attributes related to listings, hosts, reviews, and availability.</a:t>
            </a:r>
          </a:p>
          <a:p>
            <a:pPr marL="0" lvl="0" indent="0" algn="just" rtl="0">
              <a:spcBef>
                <a:spcPts val="0"/>
              </a:spcBef>
              <a:spcAft>
                <a:spcPts val="0"/>
              </a:spcAft>
              <a:buNone/>
            </a:pPr>
            <a:r>
              <a:rPr lang="en-US" b="0" i="0" dirty="0">
                <a:effectLst/>
                <a:latin typeface="Calibri" panose="020F0502020204030204" pitchFamily="34" charset="0"/>
                <a:ea typeface="Calibri" panose="020F0502020204030204" pitchFamily="34" charset="0"/>
                <a:cs typeface="Calibri" panose="020F0502020204030204" pitchFamily="34" charset="0"/>
              </a:rPr>
              <a:t> 	</a:t>
            </a:r>
          </a:p>
          <a:p>
            <a:pPr marL="0" lvl="0" indent="0" algn="just" rtl="0">
              <a:spcBef>
                <a:spcPts val="0"/>
              </a:spcBef>
              <a:spcAft>
                <a:spcPts val="0"/>
              </a:spcAft>
              <a:buNone/>
            </a:pPr>
            <a:r>
              <a:rPr lang="en-US" b="0" i="0" dirty="0">
                <a:effectLst/>
                <a:latin typeface="Calibri" panose="020F0502020204030204" pitchFamily="34" charset="0"/>
                <a:ea typeface="Calibri" panose="020F0502020204030204" pitchFamily="34" charset="0"/>
                <a:cs typeface="Calibri" panose="020F0502020204030204" pitchFamily="34" charset="0"/>
              </a:rPr>
              <a:t>The </a:t>
            </a:r>
            <a:r>
              <a:rPr lang="en-US" sz="1800" b="0" i="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objective</a:t>
            </a:r>
            <a:r>
              <a:rPr lang="en-US" b="0" i="0" dirty="0">
                <a:effectLst/>
                <a:latin typeface="Calibri" panose="020F0502020204030204" pitchFamily="34" charset="0"/>
                <a:ea typeface="Calibri" panose="020F0502020204030204" pitchFamily="34" charset="0"/>
                <a:cs typeface="Calibri" panose="020F0502020204030204" pitchFamily="34" charset="0"/>
              </a:rPr>
              <a:t> is to derive actionable insights to enhance the performance and competitiveness of these listings.</a:t>
            </a:r>
          </a:p>
          <a:p>
            <a:pPr marL="0" indent="0" algn="just">
              <a:buNone/>
            </a:pPr>
            <a:r>
              <a:rPr lang="en-US" b="0" i="0" dirty="0">
                <a:effectLst/>
                <a:latin typeface="Calibri" panose="020F0502020204030204" pitchFamily="34" charset="0"/>
                <a:ea typeface="Calibri" panose="020F0502020204030204" pitchFamily="34" charset="0"/>
                <a:cs typeface="Calibri" panose="020F0502020204030204" pitchFamily="34" charset="0"/>
              </a:rPr>
              <a:t>The project aims to conduct a comprehensive analysis of a hotel aggregator dataset, focusing on identifying trends, patterns, and factors influencing listing performance. Using Power BI, to create insightful visualizations to explore key metrics such as pricing, availability, host characteristics, and review scores. </a:t>
            </a:r>
          </a:p>
          <a:p>
            <a:pPr marL="0" lvl="0" indent="0" algn="l" rtl="0">
              <a:spcBef>
                <a:spcPts val="0"/>
              </a:spcBef>
              <a:spcAft>
                <a:spcPts val="0"/>
              </a:spcAft>
              <a:buNone/>
            </a:pP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43" name="Google Shape;243;p40"/>
          <p:cNvSpPr txBox="1">
            <a:spLocks noGrp="1"/>
          </p:cNvSpPr>
          <p:nvPr>
            <p:ph type="ctrTitle"/>
          </p:nvPr>
        </p:nvSpPr>
        <p:spPr>
          <a:xfrm>
            <a:off x="5310045" y="477367"/>
            <a:ext cx="3234000" cy="102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MISSION STATEMENT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1"/>
          <p:cNvPicPr preferRelativeResize="0"/>
          <p:nvPr/>
        </p:nvPicPr>
        <p:blipFill rotWithShape="1">
          <a:blip r:embed="rId3">
            <a:alphaModFix/>
          </a:blip>
          <a:srcRect l="37865" t="5098" r="10783" b="10213"/>
          <a:stretch/>
        </p:blipFill>
        <p:spPr>
          <a:xfrm>
            <a:off x="135900" y="135900"/>
            <a:ext cx="4436100" cy="4876200"/>
          </a:xfrm>
          <a:prstGeom prst="rect">
            <a:avLst/>
          </a:prstGeom>
          <a:noFill/>
          <a:ln>
            <a:noFill/>
          </a:ln>
        </p:spPr>
      </p:pic>
      <p:sp>
        <p:nvSpPr>
          <p:cNvPr id="249" name="Google Shape;249;p41"/>
          <p:cNvSpPr txBox="1">
            <a:spLocks noGrp="1"/>
          </p:cNvSpPr>
          <p:nvPr>
            <p:ph type="ctrTitle"/>
          </p:nvPr>
        </p:nvSpPr>
        <p:spPr>
          <a:xfrm>
            <a:off x="4778931" y="1010573"/>
            <a:ext cx="3733972" cy="6490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CLIENT</a:t>
            </a:r>
            <a:endParaRPr dirty="0"/>
          </a:p>
        </p:txBody>
      </p:sp>
      <p:sp>
        <p:nvSpPr>
          <p:cNvPr id="250" name="Google Shape;250;p41"/>
          <p:cNvSpPr txBox="1">
            <a:spLocks noGrp="1"/>
          </p:cNvSpPr>
          <p:nvPr>
            <p:ph type="subTitle" idx="1"/>
          </p:nvPr>
        </p:nvSpPr>
        <p:spPr>
          <a:xfrm>
            <a:off x="4765817" y="2111499"/>
            <a:ext cx="4262096" cy="25634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0D0D0D"/>
                </a:solidFill>
                <a:latin typeface="Calibri" panose="020F0502020204030204" pitchFamily="34" charset="0"/>
                <a:ea typeface="Calibri" panose="020F0502020204030204" pitchFamily="34" charset="0"/>
                <a:cs typeface="Calibri" panose="020F0502020204030204" pitchFamily="34" charset="0"/>
              </a:rPr>
              <a:t>Luxury Hotels</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is a chain of luxurious retreat nestled in the various part of the world with different property Owners listed and Franchised under the Group name. </a:t>
            </a:r>
          </a:p>
          <a:p>
            <a:pPr marL="0" lvl="0" indent="0" algn="l" rtl="0">
              <a:spcBef>
                <a:spcPts val="0"/>
              </a:spcBef>
              <a:spcAft>
                <a:spcPts val="0"/>
              </a:spcAft>
              <a:buNone/>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rPr>
              <a:t>Problem Areas: </a:t>
            </a:r>
          </a:p>
          <a:p>
            <a:pPr marL="171450" lvl="0" indent="-171450" algn="l" rtl="0">
              <a:spcBef>
                <a:spcPts val="0"/>
              </a:spcBef>
              <a:spcAft>
                <a:spcPts val="0"/>
              </a:spcAft>
              <a:buFont typeface="Wingdings" panose="05000000000000000000" pitchFamily="2" charset="2"/>
              <a:buChar char="§"/>
            </a:pPr>
            <a:r>
              <a:rPr lang="en-US" sz="1200" dirty="0">
                <a:latin typeface="Calibri" panose="020F0502020204030204" pitchFamily="34" charset="0"/>
                <a:ea typeface="Calibri" panose="020F0502020204030204" pitchFamily="34" charset="0"/>
                <a:cs typeface="Calibri" panose="020F0502020204030204" pitchFamily="34" charset="0"/>
              </a:rPr>
              <a:t>Understand the geographical concentration of listings and host locations with Property Popularity.</a:t>
            </a:r>
          </a:p>
          <a:p>
            <a:pPr marL="171450" lvl="0" indent="-171450" algn="l" rtl="0">
              <a:spcBef>
                <a:spcPts val="0"/>
              </a:spcBef>
              <a:spcAft>
                <a:spcPts val="0"/>
              </a:spcAft>
              <a:buFont typeface="Wingdings" panose="05000000000000000000" pitchFamily="2" charset="2"/>
              <a:buChar char="§"/>
            </a:pPr>
            <a:r>
              <a:rPr lang="en-US" sz="1200" dirty="0">
                <a:latin typeface="Calibri" panose="020F0502020204030204" pitchFamily="34" charset="0"/>
                <a:ea typeface="Calibri" panose="020F0502020204030204" pitchFamily="34" charset="0"/>
                <a:cs typeface="Calibri" panose="020F0502020204030204" pitchFamily="34" charset="0"/>
              </a:rPr>
              <a:t>Pricing And Availability Analysis</a:t>
            </a:r>
          </a:p>
          <a:p>
            <a:pPr marL="171450" lvl="0" indent="-171450" algn="l" rtl="0">
              <a:spcBef>
                <a:spcPts val="0"/>
              </a:spcBef>
              <a:spcAft>
                <a:spcPts val="0"/>
              </a:spcAft>
              <a:buFont typeface="Wingdings" panose="05000000000000000000" pitchFamily="2" charset="2"/>
              <a:buChar char="§"/>
            </a:pPr>
            <a:r>
              <a:rPr lang="en-US" sz="1200" dirty="0">
                <a:latin typeface="Calibri" panose="020F0502020204030204" pitchFamily="34" charset="0"/>
                <a:ea typeface="Calibri" panose="020F0502020204030204" pitchFamily="34" charset="0"/>
                <a:cs typeface="Calibri" panose="020F0502020204030204" pitchFamily="34" charset="0"/>
              </a:rPr>
              <a:t>Host Demographic, Performance and Correlation with Listings</a:t>
            </a:r>
          </a:p>
          <a:p>
            <a:pPr marL="171450" lvl="0" indent="-171450" algn="l" rtl="0">
              <a:spcBef>
                <a:spcPts val="0"/>
              </a:spcBef>
              <a:spcAft>
                <a:spcPts val="0"/>
              </a:spcAft>
              <a:buFont typeface="Wingdings" panose="05000000000000000000" pitchFamily="2" charset="2"/>
              <a:buChar char="§"/>
            </a:pPr>
            <a:r>
              <a:rPr lang="en-US" sz="1200" dirty="0">
                <a:latin typeface="Calibri" panose="020F0502020204030204" pitchFamily="34" charset="0"/>
                <a:ea typeface="Calibri" panose="020F0502020204030204" pitchFamily="34" charset="0"/>
                <a:cs typeface="Calibri" panose="020F0502020204030204" pitchFamily="34" charset="0"/>
              </a:rPr>
              <a:t>Evaluate Review scores to understand the Effect on Property Listing with respect to revenue.</a:t>
            </a:r>
          </a:p>
          <a:p>
            <a:pPr marL="171450" lvl="0" indent="-171450" algn="l" rtl="0">
              <a:spcBef>
                <a:spcPts val="0"/>
              </a:spcBef>
              <a:spcAft>
                <a:spcPts val="0"/>
              </a:spcAft>
              <a:buFont typeface="Wingdings" panose="05000000000000000000" pitchFamily="2" charset="2"/>
              <a:buChar char="§"/>
            </a:pPr>
            <a:r>
              <a:rPr lang="en-US" sz="1200" dirty="0">
                <a:latin typeface="Calibri" panose="020F0502020204030204" pitchFamily="34" charset="0"/>
                <a:ea typeface="Calibri" panose="020F0502020204030204" pitchFamily="34" charset="0"/>
                <a:cs typeface="Calibri" panose="020F0502020204030204" pitchFamily="34" charset="0"/>
              </a:rPr>
              <a:t>Popularity On Property Type and Room Types with respect to Reviews and Gross Revenue.</a:t>
            </a:r>
            <a:endParaRPr lang="en-IN" sz="1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IN" dirty="0"/>
          </a:p>
        </p:txBody>
      </p:sp>
      <p:sp>
        <p:nvSpPr>
          <p:cNvPr id="251" name="Google Shape;251;p41"/>
          <p:cNvSpPr txBox="1">
            <a:spLocks noGrp="1"/>
          </p:cNvSpPr>
          <p:nvPr>
            <p:ph type="ctrTitle"/>
          </p:nvPr>
        </p:nvSpPr>
        <p:spPr>
          <a:xfrm>
            <a:off x="4921101" y="1706280"/>
            <a:ext cx="3238800" cy="346800"/>
          </a:xfrm>
          <a:prstGeom prst="rect">
            <a:avLst/>
          </a:prstGeom>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 sz="1800" dirty="0"/>
              <a:t>L     XURY HOTEL</a:t>
            </a:r>
            <a:endParaRPr sz="1800" dirty="0">
              <a:solidFill>
                <a:schemeClr val="dk1"/>
              </a:solidFill>
              <a:latin typeface="Fraunces"/>
              <a:ea typeface="Fraunces"/>
              <a:cs typeface="Fraunces"/>
              <a:sym typeface="Fraunces"/>
            </a:endParaRPr>
          </a:p>
        </p:txBody>
      </p:sp>
      <p:grpSp>
        <p:nvGrpSpPr>
          <p:cNvPr id="252" name="Google Shape;252;p41"/>
          <p:cNvGrpSpPr/>
          <p:nvPr/>
        </p:nvGrpSpPr>
        <p:grpSpPr>
          <a:xfrm>
            <a:off x="0" y="112825"/>
            <a:ext cx="4589350" cy="5034900"/>
            <a:chOff x="0" y="112825"/>
            <a:chExt cx="4589350" cy="5034900"/>
          </a:xfrm>
        </p:grpSpPr>
        <p:sp>
          <p:nvSpPr>
            <p:cNvPr id="253" name="Google Shape;253;p41"/>
            <p:cNvSpPr/>
            <p:nvPr/>
          </p:nvSpPr>
          <p:spPr>
            <a:xfrm rot="5400000">
              <a:off x="-362499" y="2579725"/>
              <a:ext cx="50349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1"/>
            <p:cNvSpPr/>
            <p:nvPr/>
          </p:nvSpPr>
          <p:spPr>
            <a:xfrm>
              <a:off x="2156950" y="2010400"/>
              <a:ext cx="24324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0" y="3365350"/>
              <a:ext cx="21570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Star: 5 Points 9">
            <a:extLst>
              <a:ext uri="{FF2B5EF4-FFF2-40B4-BE49-F238E27FC236}">
                <a16:creationId xmlns:a16="http://schemas.microsoft.com/office/drawing/2014/main" id="{ABC899DC-B4C1-429D-B550-FF6517907B20}"/>
              </a:ext>
            </a:extLst>
          </p:cNvPr>
          <p:cNvSpPr/>
          <p:nvPr/>
        </p:nvSpPr>
        <p:spPr>
          <a:xfrm>
            <a:off x="5140021" y="1726205"/>
            <a:ext cx="242649" cy="231726"/>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56"/>
          <p:cNvGrpSpPr/>
          <p:nvPr/>
        </p:nvGrpSpPr>
        <p:grpSpPr>
          <a:xfrm>
            <a:off x="2420932" y="2285974"/>
            <a:ext cx="1531216" cy="420409"/>
            <a:chOff x="4260510" y="2286814"/>
            <a:chExt cx="628501" cy="172560"/>
          </a:xfrm>
        </p:grpSpPr>
        <p:sp>
          <p:nvSpPr>
            <p:cNvPr id="582" name="Google Shape;582;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3" name="Google Shape;583;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6"/>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chemeClr val="lt1"/>
            </a:solidFill>
            <a:ln>
              <a:noFill/>
            </a:ln>
          </p:spPr>
        </p:sp>
      </p:grpSp>
      <p:grpSp>
        <p:nvGrpSpPr>
          <p:cNvPr id="585" name="Google Shape;585;p56"/>
          <p:cNvGrpSpPr/>
          <p:nvPr/>
        </p:nvGrpSpPr>
        <p:grpSpPr>
          <a:xfrm>
            <a:off x="5180058" y="2285974"/>
            <a:ext cx="1531216" cy="420409"/>
            <a:chOff x="4260510" y="2286814"/>
            <a:chExt cx="628501" cy="172560"/>
          </a:xfrm>
        </p:grpSpPr>
        <p:sp>
          <p:nvSpPr>
            <p:cNvPr id="586" name="Google Shape;586;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7" name="Google Shape;587;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6"/>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chemeClr val="lt2"/>
            </a:solidFill>
            <a:ln>
              <a:noFill/>
            </a:ln>
          </p:spPr>
        </p:sp>
      </p:grpSp>
      <p:grpSp>
        <p:nvGrpSpPr>
          <p:cNvPr id="589" name="Google Shape;589;p56"/>
          <p:cNvGrpSpPr/>
          <p:nvPr/>
        </p:nvGrpSpPr>
        <p:grpSpPr>
          <a:xfrm>
            <a:off x="6583365" y="2285974"/>
            <a:ext cx="1531216" cy="420409"/>
            <a:chOff x="4260510" y="2286814"/>
            <a:chExt cx="628501" cy="172560"/>
          </a:xfrm>
        </p:grpSpPr>
        <p:sp>
          <p:nvSpPr>
            <p:cNvPr id="590" name="Google Shape;590;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6"/>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chemeClr val="accent1"/>
            </a:solidFill>
            <a:ln>
              <a:noFill/>
            </a:ln>
          </p:spPr>
        </p:sp>
      </p:grpSp>
      <p:grpSp>
        <p:nvGrpSpPr>
          <p:cNvPr id="593" name="Google Shape;593;p56"/>
          <p:cNvGrpSpPr/>
          <p:nvPr/>
        </p:nvGrpSpPr>
        <p:grpSpPr>
          <a:xfrm>
            <a:off x="3811762" y="2285974"/>
            <a:ext cx="1531216" cy="420409"/>
            <a:chOff x="4260510" y="2286814"/>
            <a:chExt cx="628501" cy="172560"/>
          </a:xfrm>
        </p:grpSpPr>
        <p:sp>
          <p:nvSpPr>
            <p:cNvPr id="594" name="Google Shape;594;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chemeClr val="dk2"/>
            </a:solidFill>
            <a:ln>
              <a:noFill/>
            </a:ln>
          </p:spPr>
        </p:sp>
      </p:grpSp>
      <p:sp>
        <p:nvSpPr>
          <p:cNvPr id="597" name="Google Shape;597;p56"/>
          <p:cNvSpPr/>
          <p:nvPr/>
        </p:nvSpPr>
        <p:spPr>
          <a:xfrm rot="5400000">
            <a:off x="1462509" y="2593182"/>
            <a:ext cx="528900" cy="4428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6"/>
          <p:cNvSpPr/>
          <p:nvPr/>
        </p:nvSpPr>
        <p:spPr>
          <a:xfrm rot="5400000">
            <a:off x="7073824" y="2593033"/>
            <a:ext cx="528900" cy="4242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56"/>
          <p:cNvGrpSpPr/>
          <p:nvPr/>
        </p:nvGrpSpPr>
        <p:grpSpPr>
          <a:xfrm>
            <a:off x="1617039" y="2968291"/>
            <a:ext cx="236158" cy="237332"/>
            <a:chOff x="-62150375" y="2664925"/>
            <a:chExt cx="316650" cy="318225"/>
          </a:xfrm>
        </p:grpSpPr>
        <p:sp>
          <p:nvSpPr>
            <p:cNvPr id="600" name="Google Shape;600;p56"/>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6"/>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6"/>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56"/>
          <p:cNvSpPr txBox="1">
            <a:spLocks noGrp="1"/>
          </p:cNvSpPr>
          <p:nvPr>
            <p:ph type="ctrTitle"/>
          </p:nvPr>
        </p:nvSpPr>
        <p:spPr>
          <a:xfrm>
            <a:off x="2102441" y="258503"/>
            <a:ext cx="5023733" cy="6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DATA CLEANING</a:t>
            </a:r>
            <a:endParaRPr dirty="0"/>
          </a:p>
        </p:txBody>
      </p:sp>
      <p:grpSp>
        <p:nvGrpSpPr>
          <p:cNvPr id="605" name="Google Shape;605;p56"/>
          <p:cNvGrpSpPr/>
          <p:nvPr/>
        </p:nvGrpSpPr>
        <p:grpSpPr>
          <a:xfrm>
            <a:off x="1030124" y="2285974"/>
            <a:ext cx="1531216" cy="420409"/>
            <a:chOff x="4260510" y="2286814"/>
            <a:chExt cx="628501" cy="172560"/>
          </a:xfrm>
        </p:grpSpPr>
        <p:sp>
          <p:nvSpPr>
            <p:cNvPr id="606" name="Google Shape;606;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6"/>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chemeClr val="dk1"/>
            </a:solidFill>
            <a:ln>
              <a:noFill/>
            </a:ln>
          </p:spPr>
        </p:sp>
      </p:grpSp>
      <p:sp>
        <p:nvSpPr>
          <p:cNvPr id="610" name="Google Shape;610;p56"/>
          <p:cNvSpPr txBox="1"/>
          <p:nvPr/>
        </p:nvSpPr>
        <p:spPr>
          <a:xfrm>
            <a:off x="2298079" y="1243590"/>
            <a:ext cx="1769958" cy="74412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solidFill>
                  <a:srgbClr val="423732"/>
                </a:solidFill>
                <a:latin typeface="Fraunces Medium"/>
                <a:ea typeface="Fraunces Medium"/>
                <a:cs typeface="Fraunces Medium"/>
                <a:sym typeface="Fraunces Medium"/>
              </a:rPr>
              <a:t>Datatype </a:t>
            </a:r>
          </a:p>
          <a:p>
            <a:pPr marL="0" lvl="0" indent="0" algn="ctr" rtl="0">
              <a:spcBef>
                <a:spcPts val="0"/>
              </a:spcBef>
              <a:spcAft>
                <a:spcPts val="0"/>
              </a:spcAft>
              <a:buNone/>
            </a:pPr>
            <a:r>
              <a:rPr lang="en-IN" sz="2000" dirty="0">
                <a:solidFill>
                  <a:srgbClr val="423732"/>
                </a:solidFill>
                <a:latin typeface="Fraunces Medium"/>
                <a:ea typeface="Fraunces Medium"/>
                <a:cs typeface="Fraunces Medium"/>
                <a:sym typeface="Fraunces Medium"/>
              </a:rPr>
              <a:t>Correct </a:t>
            </a:r>
            <a:endParaRPr sz="2000" dirty="0">
              <a:solidFill>
                <a:srgbClr val="423732"/>
              </a:solidFill>
              <a:latin typeface="Fraunces Medium"/>
              <a:ea typeface="Fraunces Medium"/>
              <a:cs typeface="Fraunces Medium"/>
              <a:sym typeface="Fraunces Medium"/>
            </a:endParaRPr>
          </a:p>
        </p:txBody>
      </p:sp>
      <p:sp>
        <p:nvSpPr>
          <p:cNvPr id="612" name="Google Shape;612;p56"/>
          <p:cNvSpPr txBox="1"/>
          <p:nvPr/>
        </p:nvSpPr>
        <p:spPr>
          <a:xfrm>
            <a:off x="4941363" y="1305474"/>
            <a:ext cx="2184811" cy="68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423732"/>
                </a:solidFill>
                <a:latin typeface="Fraunces Medium"/>
                <a:ea typeface="Fraunces Medium"/>
                <a:cs typeface="Fraunces Medium"/>
                <a:sym typeface="Fraunces Medium"/>
              </a:rPr>
              <a:t>Data Transformation</a:t>
            </a:r>
            <a:endParaRPr sz="2000" dirty="0">
              <a:solidFill>
                <a:srgbClr val="423732"/>
              </a:solidFill>
              <a:latin typeface="Fraunces Medium"/>
              <a:ea typeface="Fraunces Medium"/>
              <a:cs typeface="Fraunces Medium"/>
              <a:sym typeface="Fraunces Medium"/>
            </a:endParaRPr>
          </a:p>
        </p:txBody>
      </p:sp>
      <p:sp>
        <p:nvSpPr>
          <p:cNvPr id="614" name="Google Shape;614;p56"/>
          <p:cNvSpPr txBox="1"/>
          <p:nvPr/>
        </p:nvSpPr>
        <p:spPr>
          <a:xfrm>
            <a:off x="713550" y="3083078"/>
            <a:ext cx="2048100" cy="70419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Fraunces Medium"/>
                <a:ea typeface="Fraunces Medium"/>
                <a:cs typeface="Fraunces Medium"/>
                <a:sym typeface="Fraunces Medium"/>
              </a:rPr>
              <a:t>CSV File Extraction</a:t>
            </a:r>
            <a:endParaRPr sz="2000" dirty="0">
              <a:solidFill>
                <a:schemeClr val="dk1"/>
              </a:solidFill>
              <a:latin typeface="Fraunces Medium"/>
              <a:ea typeface="Fraunces Medium"/>
              <a:cs typeface="Fraunces Medium"/>
              <a:sym typeface="Fraunces Medium"/>
            </a:endParaRPr>
          </a:p>
        </p:txBody>
      </p:sp>
      <p:sp>
        <p:nvSpPr>
          <p:cNvPr id="616" name="Google Shape;616;p56"/>
          <p:cNvSpPr txBox="1"/>
          <p:nvPr/>
        </p:nvSpPr>
        <p:spPr>
          <a:xfrm>
            <a:off x="3637738" y="3418668"/>
            <a:ext cx="2048100" cy="38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Fraunces Medium"/>
                <a:ea typeface="Fraunces Medium"/>
                <a:cs typeface="Fraunces Medium"/>
                <a:sym typeface="Fraunces Medium"/>
              </a:rPr>
              <a:t>Data Format</a:t>
            </a:r>
          </a:p>
          <a:p>
            <a:pPr marL="0" lvl="0" indent="0" algn="ctr" rtl="0">
              <a:spcBef>
                <a:spcPts val="0"/>
              </a:spcBef>
              <a:spcAft>
                <a:spcPts val="0"/>
              </a:spcAft>
              <a:buNone/>
            </a:pPr>
            <a:r>
              <a:rPr lang="en" sz="2000" dirty="0">
                <a:solidFill>
                  <a:schemeClr val="dk1"/>
                </a:solidFill>
                <a:latin typeface="Fraunces Medium"/>
                <a:ea typeface="Fraunces Medium"/>
                <a:cs typeface="Fraunces Medium"/>
                <a:sym typeface="Fraunces Medium"/>
              </a:rPr>
              <a:t>Correction </a:t>
            </a:r>
            <a:endParaRPr sz="2000" dirty="0">
              <a:solidFill>
                <a:schemeClr val="dk1"/>
              </a:solidFill>
              <a:latin typeface="Fraunces Medium"/>
              <a:ea typeface="Fraunces Medium"/>
              <a:cs typeface="Fraunces Medium"/>
              <a:sym typeface="Fraunces Medium"/>
            </a:endParaRPr>
          </a:p>
        </p:txBody>
      </p:sp>
      <p:sp>
        <p:nvSpPr>
          <p:cNvPr id="618" name="Google Shape;618;p56"/>
          <p:cNvSpPr txBox="1"/>
          <p:nvPr/>
        </p:nvSpPr>
        <p:spPr>
          <a:xfrm>
            <a:off x="6526324" y="3076739"/>
            <a:ext cx="2048100" cy="9758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Fraunces Medium"/>
                <a:ea typeface="Fraunces Medium"/>
                <a:cs typeface="Fraunces Medium"/>
                <a:sym typeface="Fraunces Medium"/>
              </a:rPr>
              <a:t>Clean Data, Ready for Processing</a:t>
            </a:r>
            <a:endParaRPr sz="2000" dirty="0">
              <a:solidFill>
                <a:schemeClr val="dk1"/>
              </a:solidFill>
              <a:latin typeface="Fraunces Medium"/>
              <a:ea typeface="Fraunces Medium"/>
              <a:cs typeface="Fraunces Medium"/>
              <a:sym typeface="Fraunces Medium"/>
            </a:endParaRPr>
          </a:p>
        </p:txBody>
      </p:sp>
      <p:sp>
        <p:nvSpPr>
          <p:cNvPr id="619" name="Google Shape;619;p56"/>
          <p:cNvSpPr/>
          <p:nvPr/>
        </p:nvSpPr>
        <p:spPr>
          <a:xfrm rot="-5400000">
            <a:off x="2922100" y="2014083"/>
            <a:ext cx="528900" cy="4242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6"/>
          <p:cNvSpPr/>
          <p:nvPr/>
        </p:nvSpPr>
        <p:spPr>
          <a:xfrm rot="-5400000">
            <a:off x="5700975" y="2014083"/>
            <a:ext cx="528900" cy="4242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6"/>
          <p:cNvSpPr/>
          <p:nvPr/>
        </p:nvSpPr>
        <p:spPr>
          <a:xfrm rot="5400000">
            <a:off x="4301659" y="2593182"/>
            <a:ext cx="528900" cy="4428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8E0D096-C093-4FF0-B72E-5D544A93AAA9}"/>
              </a:ext>
            </a:extLst>
          </p:cNvPr>
          <p:cNvSpPr txBox="1"/>
          <p:nvPr/>
        </p:nvSpPr>
        <p:spPr>
          <a:xfrm>
            <a:off x="566881" y="4067021"/>
            <a:ext cx="8353486" cy="738664"/>
          </a:xfrm>
          <a:prstGeom prst="rect">
            <a:avLst/>
          </a:prstGeom>
          <a:noFill/>
        </p:spPr>
        <p:txBody>
          <a:bodyPr wrap="square" rtlCol="0">
            <a:spAutoFit/>
          </a:bodyPr>
          <a:lstStyle/>
          <a:p>
            <a:r>
              <a:rPr lang="en-IN" i="1" dirty="0">
                <a:latin typeface="Calibri" panose="020F0502020204030204" pitchFamily="34" charset="0"/>
                <a:ea typeface="Calibri" panose="020F0502020204030204" pitchFamily="34" charset="0"/>
                <a:cs typeface="Calibri" panose="020F0502020204030204" pitchFamily="34" charset="0"/>
              </a:rPr>
              <a:t>Data Cleaning Involved Removing Duplicates, Missing/Null Values, Eliminate Extra Noises(Irrelevant Columns), Fixing Structural Errors like t and f to Yes and No for Verification and Super Host, check for outliers, Standardise and Normalize the Dataset before begin Analysis. </a:t>
            </a:r>
            <a:endParaRPr lang="en-US" i="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42"/>
          <p:cNvPicPr preferRelativeResize="0"/>
          <p:nvPr/>
        </p:nvPicPr>
        <p:blipFill rotWithShape="1">
          <a:blip r:embed="rId3">
            <a:alphaModFix/>
          </a:blip>
          <a:srcRect l="14533" r="14533"/>
          <a:stretch/>
        </p:blipFill>
        <p:spPr>
          <a:xfrm>
            <a:off x="3674051" y="0"/>
            <a:ext cx="5469952" cy="5143499"/>
          </a:xfrm>
          <a:prstGeom prst="rect">
            <a:avLst/>
          </a:prstGeom>
          <a:noFill/>
          <a:ln>
            <a:noFill/>
          </a:ln>
        </p:spPr>
      </p:pic>
      <p:sp>
        <p:nvSpPr>
          <p:cNvPr id="261" name="Google Shape;261;p42"/>
          <p:cNvSpPr/>
          <p:nvPr/>
        </p:nvSpPr>
        <p:spPr>
          <a:xfrm>
            <a:off x="692183" y="765149"/>
            <a:ext cx="3549300" cy="3613200"/>
          </a:xfrm>
          <a:prstGeom prst="rect">
            <a:avLst/>
          </a:prstGeom>
          <a:solidFill>
            <a:schemeClr val="accent2"/>
          </a:solidFill>
          <a:ln>
            <a:noFill/>
          </a:ln>
          <a:effectLst>
            <a:outerShdw blurRad="400050" dist="133350" dir="456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p:cNvSpPr txBox="1">
            <a:spLocks noGrp="1"/>
          </p:cNvSpPr>
          <p:nvPr>
            <p:ph type="title"/>
          </p:nvPr>
        </p:nvSpPr>
        <p:spPr>
          <a:xfrm>
            <a:off x="1059700" y="1180303"/>
            <a:ext cx="734400" cy="7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63" name="Google Shape;263;p42"/>
          <p:cNvSpPr txBox="1">
            <a:spLocks noGrp="1"/>
          </p:cNvSpPr>
          <p:nvPr>
            <p:ph type="ctrTitle" idx="2"/>
          </p:nvPr>
        </p:nvSpPr>
        <p:spPr>
          <a:xfrm>
            <a:off x="939800" y="1696632"/>
            <a:ext cx="3179233" cy="102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800" dirty="0"/>
              <a:t>GEOGRAPHICAL INSIGHTS</a:t>
            </a:r>
            <a:endParaRPr sz="2800" dirty="0"/>
          </a:p>
        </p:txBody>
      </p:sp>
      <p:sp>
        <p:nvSpPr>
          <p:cNvPr id="264" name="Google Shape;264;p42"/>
          <p:cNvSpPr txBox="1">
            <a:spLocks noGrp="1"/>
          </p:cNvSpPr>
          <p:nvPr>
            <p:ph type="subTitle" idx="1"/>
          </p:nvPr>
        </p:nvSpPr>
        <p:spPr>
          <a:xfrm>
            <a:off x="904274" y="3167722"/>
            <a:ext cx="3250283" cy="973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rgbClr val="0D0D0D"/>
                </a:solidFill>
                <a:effectLst/>
                <a:latin typeface="Söhne"/>
              </a:rPr>
              <a:t>Utilize geospatial visualization techniques to analyze the distribution of listings and host locations, identifying popular neighborhoods and areas of high listing concentration.</a:t>
            </a:r>
            <a:endParaRPr sz="1100" dirty="0"/>
          </a:p>
        </p:txBody>
      </p:sp>
      <p:sp>
        <p:nvSpPr>
          <p:cNvPr id="265" name="Google Shape;265;p42"/>
          <p:cNvSpPr txBox="1">
            <a:spLocks noGrp="1"/>
          </p:cNvSpPr>
          <p:nvPr>
            <p:ph type="ctrTitle" idx="2"/>
          </p:nvPr>
        </p:nvSpPr>
        <p:spPr>
          <a:xfrm>
            <a:off x="939800" y="2723232"/>
            <a:ext cx="2856600" cy="346800"/>
          </a:xfrm>
          <a:prstGeom prst="rect">
            <a:avLst/>
          </a:prstGeom>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 sz="1800" dirty="0"/>
              <a:t>L    XURY HOTEL</a:t>
            </a:r>
            <a:endParaRPr sz="1800" dirty="0">
              <a:solidFill>
                <a:schemeClr val="dk1"/>
              </a:solidFill>
              <a:latin typeface="Fraunces"/>
              <a:ea typeface="Fraunces"/>
              <a:cs typeface="Fraunces"/>
              <a:sym typeface="Fraunces"/>
            </a:endParaRPr>
          </a:p>
        </p:txBody>
      </p:sp>
      <p:sp>
        <p:nvSpPr>
          <p:cNvPr id="8" name="Star: 5 Points 7">
            <a:extLst>
              <a:ext uri="{FF2B5EF4-FFF2-40B4-BE49-F238E27FC236}">
                <a16:creationId xmlns:a16="http://schemas.microsoft.com/office/drawing/2014/main" id="{62DDFE74-E9D2-4845-809D-05DA566DD6CC}"/>
              </a:ext>
            </a:extLst>
          </p:cNvPr>
          <p:cNvSpPr/>
          <p:nvPr/>
        </p:nvSpPr>
        <p:spPr>
          <a:xfrm>
            <a:off x="1155700" y="2746828"/>
            <a:ext cx="232617" cy="234108"/>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EFC502-52DD-49EF-8CFD-A1E1F9F39A30}"/>
              </a:ext>
            </a:extLst>
          </p:cNvPr>
          <p:cNvSpPr>
            <a:spLocks noGrp="1"/>
          </p:cNvSpPr>
          <p:nvPr>
            <p:ph type="ctrTitle" idx="2"/>
          </p:nvPr>
        </p:nvSpPr>
        <p:spPr>
          <a:xfrm>
            <a:off x="516739" y="171993"/>
            <a:ext cx="8748583" cy="561009"/>
          </a:xfrm>
        </p:spPr>
        <p:txBody>
          <a:bodyPr/>
          <a:lstStyle/>
          <a:p>
            <a:r>
              <a:rPr lang="en-IN" sz="2800" dirty="0"/>
              <a:t>Geographical Representation of Guest Location</a:t>
            </a:r>
            <a:endParaRPr lang="en-US" sz="2800" dirty="0"/>
          </a:p>
        </p:txBody>
      </p:sp>
      <p:sp>
        <p:nvSpPr>
          <p:cNvPr id="7" name="TextBox 6">
            <a:extLst>
              <a:ext uri="{FF2B5EF4-FFF2-40B4-BE49-F238E27FC236}">
                <a16:creationId xmlns:a16="http://schemas.microsoft.com/office/drawing/2014/main" id="{3D9BD15C-E679-4951-BE26-345EB38B8414}"/>
              </a:ext>
            </a:extLst>
          </p:cNvPr>
          <p:cNvSpPr txBox="1"/>
          <p:nvPr/>
        </p:nvSpPr>
        <p:spPr>
          <a:xfrm flipH="1">
            <a:off x="2395138" y="4696733"/>
            <a:ext cx="5138084" cy="307777"/>
          </a:xfrm>
          <a:prstGeom prst="rect">
            <a:avLst/>
          </a:prstGeom>
          <a:noFill/>
        </p:spPr>
        <p:txBody>
          <a:bodyPr wrap="square" rtlCol="0">
            <a:spAutoFit/>
          </a:bodyPr>
          <a:lstStyle/>
          <a:p>
            <a:pPr algn="ctr"/>
            <a:r>
              <a:rPr lang="en-IN" dirty="0"/>
              <a:t>Australia has highest No. of Host Listings and Host Locations.  </a:t>
            </a:r>
            <a:endParaRPr lang="en-US" dirty="0"/>
          </a:p>
        </p:txBody>
      </p:sp>
      <p:sp>
        <p:nvSpPr>
          <p:cNvPr id="10" name="Google Shape;1785;p81">
            <a:extLst>
              <a:ext uri="{FF2B5EF4-FFF2-40B4-BE49-F238E27FC236}">
                <a16:creationId xmlns:a16="http://schemas.microsoft.com/office/drawing/2014/main" id="{96DE1E4B-2FB7-48B3-A883-BA1BE90EB0A6}"/>
              </a:ext>
            </a:extLst>
          </p:cNvPr>
          <p:cNvSpPr/>
          <p:nvPr/>
        </p:nvSpPr>
        <p:spPr>
          <a:xfrm>
            <a:off x="2198950" y="4696733"/>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44F6B440-5DA5-4D93-82F2-54B8824B87C8}"/>
              </a:ext>
            </a:extLst>
          </p:cNvPr>
          <p:cNvPicPr>
            <a:picLocks noChangeAspect="1"/>
          </p:cNvPicPr>
          <p:nvPr/>
        </p:nvPicPr>
        <p:blipFill rotWithShape="1">
          <a:blip r:embed="rId3"/>
          <a:srcRect r="17890"/>
          <a:stretch/>
        </p:blipFill>
        <p:spPr>
          <a:xfrm>
            <a:off x="4796175" y="1045431"/>
            <a:ext cx="4223939" cy="344987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312C3B1-5552-421F-8DB0-2A627AC9C8E6}"/>
              </a:ext>
            </a:extLst>
          </p:cNvPr>
          <p:cNvPicPr>
            <a:picLocks noChangeAspect="1"/>
          </p:cNvPicPr>
          <p:nvPr/>
        </p:nvPicPr>
        <p:blipFill>
          <a:blip r:embed="rId4"/>
          <a:stretch>
            <a:fillRect/>
          </a:stretch>
        </p:blipFill>
        <p:spPr>
          <a:xfrm>
            <a:off x="82590" y="852305"/>
            <a:ext cx="5943390" cy="343889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15" name="Google Shape;1785;p81">
            <a:extLst>
              <a:ext uri="{FF2B5EF4-FFF2-40B4-BE49-F238E27FC236}">
                <a16:creationId xmlns:a16="http://schemas.microsoft.com/office/drawing/2014/main" id="{826AD0E4-AB58-4F19-985C-25CE86659127}"/>
              </a:ext>
            </a:extLst>
          </p:cNvPr>
          <p:cNvSpPr/>
          <p:nvPr/>
        </p:nvSpPr>
        <p:spPr>
          <a:xfrm>
            <a:off x="7784655" y="355717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12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5"/>
          <p:cNvPicPr preferRelativeResize="0"/>
          <p:nvPr/>
        </p:nvPicPr>
        <p:blipFill rotWithShape="1">
          <a:blip r:embed="rId3">
            <a:alphaModFix/>
          </a:blip>
          <a:srcRect r="36876"/>
          <a:stretch/>
        </p:blipFill>
        <p:spPr>
          <a:xfrm>
            <a:off x="0" y="0"/>
            <a:ext cx="4563098" cy="5143500"/>
          </a:xfrm>
          <a:prstGeom prst="rect">
            <a:avLst/>
          </a:prstGeom>
          <a:noFill/>
          <a:ln>
            <a:noFill/>
          </a:ln>
        </p:spPr>
      </p:pic>
      <p:sp>
        <p:nvSpPr>
          <p:cNvPr id="297" name="Google Shape;297;p45"/>
          <p:cNvSpPr txBox="1">
            <a:spLocks noGrp="1"/>
          </p:cNvSpPr>
          <p:nvPr>
            <p:ph type="subTitle" idx="2"/>
          </p:nvPr>
        </p:nvSpPr>
        <p:spPr>
          <a:xfrm>
            <a:off x="5195450" y="3241575"/>
            <a:ext cx="31059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 name="Google Shape;261;p42">
            <a:extLst>
              <a:ext uri="{FF2B5EF4-FFF2-40B4-BE49-F238E27FC236}">
                <a16:creationId xmlns:a16="http://schemas.microsoft.com/office/drawing/2014/main" id="{1DF226F2-45A9-4189-AC9E-CB76CE924CEA}"/>
              </a:ext>
            </a:extLst>
          </p:cNvPr>
          <p:cNvSpPr/>
          <p:nvPr/>
        </p:nvSpPr>
        <p:spPr>
          <a:xfrm>
            <a:off x="3891516" y="1001076"/>
            <a:ext cx="4133939" cy="3349767"/>
          </a:xfrm>
          <a:prstGeom prst="rect">
            <a:avLst/>
          </a:prstGeom>
          <a:solidFill>
            <a:schemeClr val="accent2"/>
          </a:solidFill>
          <a:ln>
            <a:noFill/>
          </a:ln>
          <a:effectLst>
            <a:outerShdw blurRad="400050" dist="133350" dir="456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p42">
            <a:extLst>
              <a:ext uri="{FF2B5EF4-FFF2-40B4-BE49-F238E27FC236}">
                <a16:creationId xmlns:a16="http://schemas.microsoft.com/office/drawing/2014/main" id="{49A29E79-A0C9-4AF2-9757-AD41943455AF}"/>
              </a:ext>
            </a:extLst>
          </p:cNvPr>
          <p:cNvSpPr txBox="1">
            <a:spLocks/>
          </p:cNvSpPr>
          <p:nvPr/>
        </p:nvSpPr>
        <p:spPr>
          <a:xfrm>
            <a:off x="4561854" y="1131414"/>
            <a:ext cx="879680" cy="73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latin typeface="Work Sans Medium" pitchFamily="2" charset="0"/>
              </a:rPr>
              <a:t>02</a:t>
            </a:r>
          </a:p>
        </p:txBody>
      </p:sp>
      <p:sp>
        <p:nvSpPr>
          <p:cNvPr id="7" name="Google Shape;263;p42">
            <a:extLst>
              <a:ext uri="{FF2B5EF4-FFF2-40B4-BE49-F238E27FC236}">
                <a16:creationId xmlns:a16="http://schemas.microsoft.com/office/drawing/2014/main" id="{C80AF9C7-32B2-4A40-9C5B-F6CE6313FC52}"/>
              </a:ext>
            </a:extLst>
          </p:cNvPr>
          <p:cNvSpPr txBox="1">
            <a:spLocks/>
          </p:cNvSpPr>
          <p:nvPr/>
        </p:nvSpPr>
        <p:spPr>
          <a:xfrm>
            <a:off x="4597380" y="1696632"/>
            <a:ext cx="3179233" cy="102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Fraunces"/>
              <a:buNone/>
              <a:defRPr sz="2000" b="0" i="0" u="none" strike="noStrike" cap="none">
                <a:solidFill>
                  <a:schemeClr val="dk1"/>
                </a:solidFill>
                <a:latin typeface="Fraunces Medium"/>
                <a:ea typeface="Fraunces Medium"/>
                <a:cs typeface="Fraunces Medium"/>
                <a:sym typeface="Fraunces Medium"/>
              </a:defRPr>
            </a:lvl1pPr>
            <a:lvl2pPr marL="914400" marR="0" lvl="1"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2pPr>
            <a:lvl3pPr marL="1371600" marR="0" lvl="2"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3pPr>
            <a:lvl4pPr marL="1828800" marR="0" lvl="3"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4pPr>
            <a:lvl5pPr marL="2286000" marR="0" lvl="4"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5pPr>
            <a:lvl6pPr marL="2743200" marR="0" lvl="5"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6pPr>
            <a:lvl7pPr marL="3200400" marR="0" lvl="6"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7pPr>
            <a:lvl8pPr marL="3657600" marR="0" lvl="7"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8pPr>
            <a:lvl9pPr marL="4114800" marR="0" lvl="8"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9pPr>
          </a:lstStyle>
          <a:p>
            <a:pPr marL="0" indent="0"/>
            <a:r>
              <a:rPr lang="en-IN" sz="2700" dirty="0"/>
              <a:t>PRICING AND AVAILABILITY </a:t>
            </a:r>
          </a:p>
        </p:txBody>
      </p:sp>
      <p:sp>
        <p:nvSpPr>
          <p:cNvPr id="8" name="Google Shape;264;p42">
            <a:extLst>
              <a:ext uri="{FF2B5EF4-FFF2-40B4-BE49-F238E27FC236}">
                <a16:creationId xmlns:a16="http://schemas.microsoft.com/office/drawing/2014/main" id="{28517299-02DD-45AC-8208-6CE228B86190}"/>
              </a:ext>
            </a:extLst>
          </p:cNvPr>
          <p:cNvSpPr txBox="1">
            <a:spLocks/>
          </p:cNvSpPr>
          <p:nvPr/>
        </p:nvSpPr>
        <p:spPr>
          <a:xfrm>
            <a:off x="4561854" y="3168438"/>
            <a:ext cx="3250283" cy="97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2000"/>
              <a:buFont typeface="Work Sans"/>
              <a:buNone/>
              <a:defRPr sz="2000" b="0" i="0" u="none" strike="noStrike" cap="none">
                <a:solidFill>
                  <a:schemeClr val="dk1"/>
                </a:solidFill>
                <a:latin typeface="Work Sans"/>
                <a:ea typeface="Work Sans"/>
                <a:cs typeface="Work Sans"/>
                <a:sym typeface="Work Sans"/>
              </a:defRPr>
            </a:lvl9pPr>
          </a:lstStyle>
          <a:p>
            <a:pPr marL="0" indent="0"/>
            <a:r>
              <a:rPr lang="en-US" sz="1200" b="0"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Examine pricing trends across different property and room types, as well as accommodation capacity. Investigate listing availability over time to identify peak periods.</a:t>
            </a:r>
            <a:endParaRPr lang="en-US" sz="1200" i="1" dirty="0">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65;p42">
            <a:extLst>
              <a:ext uri="{FF2B5EF4-FFF2-40B4-BE49-F238E27FC236}">
                <a16:creationId xmlns:a16="http://schemas.microsoft.com/office/drawing/2014/main" id="{369F303C-5955-4904-B401-01071F7222A4}"/>
              </a:ext>
            </a:extLst>
          </p:cNvPr>
          <p:cNvSpPr txBox="1">
            <a:spLocks/>
          </p:cNvSpPr>
          <p:nvPr/>
        </p:nvSpPr>
        <p:spPr>
          <a:xfrm>
            <a:off x="4597380" y="2723232"/>
            <a:ext cx="2856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Fraunces"/>
              <a:buNone/>
              <a:defRPr sz="2000" b="0" i="0" u="none" strike="noStrike" cap="none">
                <a:solidFill>
                  <a:schemeClr val="dk1"/>
                </a:solidFill>
                <a:latin typeface="Fraunces Medium"/>
                <a:ea typeface="Fraunces Medium"/>
                <a:cs typeface="Fraunces Medium"/>
                <a:sym typeface="Fraunces Medium"/>
              </a:defRPr>
            </a:lvl1pPr>
            <a:lvl2pPr marL="914400" marR="0" lvl="1"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2pPr>
            <a:lvl3pPr marL="1371600" marR="0" lvl="2"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3pPr>
            <a:lvl4pPr marL="1828800" marR="0" lvl="3"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4pPr>
            <a:lvl5pPr marL="2286000" marR="0" lvl="4"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5pPr>
            <a:lvl6pPr marL="2743200" marR="0" lvl="5"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6pPr>
            <a:lvl7pPr marL="3200400" marR="0" lvl="6"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7pPr>
            <a:lvl8pPr marL="3657600" marR="0" lvl="7"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8pPr>
            <a:lvl9pPr marL="4114800" marR="0" lvl="8" indent="-317500" algn="l" rtl="0">
              <a:lnSpc>
                <a:spcPct val="100000"/>
              </a:lnSpc>
              <a:spcBef>
                <a:spcPts val="0"/>
              </a:spcBef>
              <a:spcAft>
                <a:spcPts val="0"/>
              </a:spcAft>
              <a:buClr>
                <a:schemeClr val="dk1"/>
              </a:buClr>
              <a:buSzPts val="2400"/>
              <a:buFont typeface="Fraunces"/>
              <a:buNone/>
              <a:defRPr sz="2400" b="0" i="0" u="none" strike="noStrike" cap="none">
                <a:solidFill>
                  <a:schemeClr val="dk1"/>
                </a:solidFill>
                <a:latin typeface="Fraunces"/>
                <a:ea typeface="Fraunces"/>
                <a:cs typeface="Fraunces"/>
                <a:sym typeface="Fraunces"/>
              </a:defRPr>
            </a:lvl9pPr>
          </a:lstStyle>
          <a:p>
            <a:pPr marL="0" indent="0">
              <a:lnSpc>
                <a:spcPct val="75000"/>
              </a:lnSpc>
            </a:pPr>
            <a:r>
              <a:rPr lang="en-US" sz="1800"/>
              <a:t>L    XURY HOTEL</a:t>
            </a:r>
            <a:endParaRPr lang="en-US" sz="1800" dirty="0">
              <a:latin typeface="Fraunces"/>
              <a:ea typeface="Fraunces"/>
              <a:cs typeface="Fraunces"/>
              <a:sym typeface="Fraunces"/>
            </a:endParaRPr>
          </a:p>
        </p:txBody>
      </p:sp>
      <p:sp>
        <p:nvSpPr>
          <p:cNvPr id="10" name="Star: 5 Points 9">
            <a:extLst>
              <a:ext uri="{FF2B5EF4-FFF2-40B4-BE49-F238E27FC236}">
                <a16:creationId xmlns:a16="http://schemas.microsoft.com/office/drawing/2014/main" id="{B6C0ED58-C8EE-4685-8DE2-19616CD4CBE7}"/>
              </a:ext>
            </a:extLst>
          </p:cNvPr>
          <p:cNvSpPr/>
          <p:nvPr/>
        </p:nvSpPr>
        <p:spPr>
          <a:xfrm>
            <a:off x="4818815" y="2746517"/>
            <a:ext cx="232617" cy="234108"/>
          </a:xfrm>
          <a:prstGeom prst="star5">
            <a:avLst>
              <a:gd name="adj" fmla="val 35741"/>
              <a:gd name="hf" fmla="val 105146"/>
              <a:gd name="vf" fmla="val 110557"/>
            </a:avLst>
          </a:prstGeom>
          <a:solidFill>
            <a:srgbClr val="D95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Luxury Hotel Business Plan by Slidesgo">
  <a:themeElements>
    <a:clrScheme name="Simple Light">
      <a:dk1>
        <a:srgbClr val="423732"/>
      </a:dk1>
      <a:lt1>
        <a:srgbClr val="686464"/>
      </a:lt1>
      <a:dk2>
        <a:srgbClr val="7E807F"/>
      </a:dk2>
      <a:lt2>
        <a:srgbClr val="A7A5A8"/>
      </a:lt2>
      <a:accent1>
        <a:srgbClr val="CECECE"/>
      </a:accent1>
      <a:accent2>
        <a:srgbClr val="FFFFFF"/>
      </a:accent2>
      <a:accent3>
        <a:srgbClr val="45D6FF"/>
      </a:accent3>
      <a:accent4>
        <a:srgbClr val="FFFFFF"/>
      </a:accent4>
      <a:accent5>
        <a:srgbClr val="FFFFFF"/>
      </a:accent5>
      <a:accent6>
        <a:srgbClr val="FFFFFF"/>
      </a:accent6>
      <a:hlink>
        <a:srgbClr val="323A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3908</TotalTime>
  <Words>1555</Words>
  <Application>Microsoft Office PowerPoint</Application>
  <PresentationFormat>On-screen Show (16:9)</PresentationFormat>
  <Paragraphs>157</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Fraunces</vt:lpstr>
      <vt:lpstr>Proxima Nova</vt:lpstr>
      <vt:lpstr>Roboto Medium</vt:lpstr>
      <vt:lpstr>Amatic SC</vt:lpstr>
      <vt:lpstr>Fraunces Medium</vt:lpstr>
      <vt:lpstr>Work Sans Medium</vt:lpstr>
      <vt:lpstr>Work Sans</vt:lpstr>
      <vt:lpstr>Work Sans SemiBold</vt:lpstr>
      <vt:lpstr>Fraunces SemiBold</vt:lpstr>
      <vt:lpstr>Playfair Display SemiBold</vt:lpstr>
      <vt:lpstr>Luxury Hotel Business Plan by Slidesgo</vt:lpstr>
      <vt:lpstr>L   XURY HOTEL Aggregator </vt:lpstr>
      <vt:lpstr>CONTENT OF THE PROJECT</vt:lpstr>
      <vt:lpstr>01</vt:lpstr>
      <vt:lpstr>MISSION STATEMENT</vt:lpstr>
      <vt:lpstr>OUR CLIENT</vt:lpstr>
      <vt:lpstr>DATA CLEANING</vt:lpstr>
      <vt:lpstr>01</vt:lpstr>
      <vt:lpstr>Geographical Representation of Guest Location</vt:lpstr>
      <vt:lpstr>PowerPoint Presentation</vt:lpstr>
      <vt:lpstr>PRICING VS AVAILABILITY TRENDS</vt:lpstr>
      <vt:lpstr>DATA FILTERS</vt:lpstr>
      <vt:lpstr>PowerPoint Presentation</vt:lpstr>
      <vt:lpstr>PowerPoint Presentation</vt:lpstr>
      <vt:lpstr>PowerPoint Presentation</vt:lpstr>
      <vt:lpstr>04</vt:lpstr>
      <vt:lpstr>GUEST REVIEW AND ITS EFFECT ON LISTING</vt:lpstr>
      <vt:lpstr>REVIEWS BY CATEGORIES</vt:lpstr>
      <vt:lpstr>05</vt:lpstr>
      <vt:lpstr>POPULAR PROPERTY TYPE WITH  TOTAL REVIEWS</vt:lpstr>
      <vt:lpstr>ROOM TYPE ANALYSIS</vt:lpstr>
      <vt:lpstr>MOCKUP DEVICE</vt:lpstr>
      <vt:lpstr>INSIGHTS </vt:lpstr>
      <vt:lpstr>OUR PLANS</vt:lpstr>
      <vt:lpstr>OUR TEAM</vt:lpstr>
      <vt:lpstr>4362 Listed Locations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   XURY HOTEL Aggregator</dc:title>
  <dc:creator>Dipal Paneri</dc:creator>
  <cp:lastModifiedBy>Dipal Paneri</cp:lastModifiedBy>
  <cp:revision>7</cp:revision>
  <dcterms:modified xsi:type="dcterms:W3CDTF">2024-05-16T15:22:26Z</dcterms:modified>
</cp:coreProperties>
</file>